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58" r:id="rId3"/>
    <p:sldId id="259" r:id="rId4"/>
    <p:sldId id="303" r:id="rId5"/>
    <p:sldId id="260" r:id="rId6"/>
    <p:sldId id="265" r:id="rId7"/>
    <p:sldId id="304" r:id="rId8"/>
    <p:sldId id="305" r:id="rId9"/>
    <p:sldId id="306" r:id="rId10"/>
    <p:sldId id="307" r:id="rId11"/>
    <p:sldId id="308" r:id="rId12"/>
    <p:sldId id="309" r:id="rId13"/>
    <p:sldId id="310" r:id="rId14"/>
    <p:sldId id="315" r:id="rId15"/>
    <p:sldId id="312" r:id="rId16"/>
    <p:sldId id="316" r:id="rId17"/>
    <p:sldId id="317" r:id="rId18"/>
    <p:sldId id="318" r:id="rId19"/>
    <p:sldId id="319" r:id="rId20"/>
    <p:sldId id="320" r:id="rId21"/>
    <p:sldId id="325" r:id="rId22"/>
    <p:sldId id="323" r:id="rId23"/>
    <p:sldId id="324" r:id="rId24"/>
    <p:sldId id="321" r:id="rId25"/>
    <p:sldId id="32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46B2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94660"/>
  </p:normalViewPr>
  <p:slideViewPr>
    <p:cSldViewPr snapToGrid="0">
      <p:cViewPr varScale="1">
        <p:scale>
          <a:sx n="106" d="100"/>
          <a:sy n="106" d="100"/>
        </p:scale>
        <p:origin x="642"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E5B779-8A6A-428C-B3CE-27ADBD7A2112}" type="doc">
      <dgm:prSet loTypeId="urn:microsoft.com/office/officeart/2005/8/layout/process5" loCatId="process" qsTypeId="urn:microsoft.com/office/officeart/2005/8/quickstyle/simple2" qsCatId="simple" csTypeId="urn:microsoft.com/office/officeart/2005/8/colors/colorful1" csCatId="colorful" phldr="1"/>
      <dgm:spPr/>
      <dgm:t>
        <a:bodyPr/>
        <a:lstStyle/>
        <a:p>
          <a:endParaRPr lang="en-US"/>
        </a:p>
      </dgm:t>
    </dgm:pt>
    <dgm:pt modelId="{DEAABF5E-3792-4944-AB8E-2F79AA99086B}">
      <dgm:prSet/>
      <dgm:spPr/>
      <dgm:t>
        <a:bodyPr/>
        <a:lstStyle/>
        <a:p>
          <a:r>
            <a:rPr lang="en-US" dirty="0"/>
            <a:t>Company Name</a:t>
          </a:r>
          <a:r>
            <a:rPr lang="tr-TR" dirty="0"/>
            <a:t> </a:t>
          </a:r>
          <a:r>
            <a:rPr lang="tr-TR" dirty="0" err="1"/>
            <a:t>And</a:t>
          </a:r>
          <a:r>
            <a:rPr lang="tr-TR" dirty="0"/>
            <a:t> Logo</a:t>
          </a:r>
          <a:r>
            <a:rPr lang="en-US" dirty="0"/>
            <a:t> </a:t>
          </a:r>
        </a:p>
      </dgm:t>
    </dgm:pt>
    <dgm:pt modelId="{3A7E3078-5DF7-4F1E-BEF8-09A852EAB230}" type="parTrans" cxnId="{961C74E6-6AB0-46D1-8A4C-391DA4AE8ED7}">
      <dgm:prSet/>
      <dgm:spPr/>
      <dgm:t>
        <a:bodyPr/>
        <a:lstStyle/>
        <a:p>
          <a:endParaRPr lang="en-US"/>
        </a:p>
      </dgm:t>
    </dgm:pt>
    <dgm:pt modelId="{34A5E84C-A94A-46B7-B4F1-5EA4F3591923}" type="sibTrans" cxnId="{961C74E6-6AB0-46D1-8A4C-391DA4AE8ED7}">
      <dgm:prSet/>
      <dgm:spPr/>
      <dgm:t>
        <a:bodyPr/>
        <a:lstStyle/>
        <a:p>
          <a:endParaRPr lang="en-US"/>
        </a:p>
      </dgm:t>
    </dgm:pt>
    <dgm:pt modelId="{B08FCAE4-13FE-490D-8026-CC666E486A7E}">
      <dgm:prSet/>
      <dgm:spPr/>
      <dgm:t>
        <a:bodyPr/>
        <a:lstStyle/>
        <a:p>
          <a:r>
            <a:rPr lang="en-US" dirty="0"/>
            <a:t>Problem Definition</a:t>
          </a:r>
        </a:p>
      </dgm:t>
    </dgm:pt>
    <dgm:pt modelId="{5E8C0948-971B-41BF-9957-F6DB4A6271F9}" type="parTrans" cxnId="{16F406D1-F168-4EFB-AE4D-9442743C9B5D}">
      <dgm:prSet/>
      <dgm:spPr/>
      <dgm:t>
        <a:bodyPr/>
        <a:lstStyle/>
        <a:p>
          <a:endParaRPr lang="en-US"/>
        </a:p>
      </dgm:t>
    </dgm:pt>
    <dgm:pt modelId="{B2A67ECD-9578-4D0E-B9BC-1DC156579C3C}" type="sibTrans" cxnId="{16F406D1-F168-4EFB-AE4D-9442743C9B5D}">
      <dgm:prSet/>
      <dgm:spPr/>
      <dgm:t>
        <a:bodyPr/>
        <a:lstStyle/>
        <a:p>
          <a:endParaRPr lang="en-US"/>
        </a:p>
      </dgm:t>
    </dgm:pt>
    <dgm:pt modelId="{5E055E69-BA58-4F6A-8ABE-23E5087D8884}">
      <dgm:prSet/>
      <dgm:spPr/>
      <dgm:t>
        <a:bodyPr/>
        <a:lstStyle/>
        <a:p>
          <a:r>
            <a:rPr lang="en-US" dirty="0"/>
            <a:t>Problem </a:t>
          </a:r>
          <a:r>
            <a:rPr lang="tr-TR" dirty="0"/>
            <a:t>Solution</a:t>
          </a:r>
          <a:endParaRPr lang="en-US" dirty="0"/>
        </a:p>
      </dgm:t>
    </dgm:pt>
    <dgm:pt modelId="{16A312F6-5306-497D-A79F-412F8DA24A5C}" type="parTrans" cxnId="{C719F996-002A-4F74-A320-C2F401A726FD}">
      <dgm:prSet/>
      <dgm:spPr/>
      <dgm:t>
        <a:bodyPr/>
        <a:lstStyle/>
        <a:p>
          <a:endParaRPr lang="en-US"/>
        </a:p>
      </dgm:t>
    </dgm:pt>
    <dgm:pt modelId="{C82DA2B9-0840-4126-B593-0FF0E60AA99A}" type="sibTrans" cxnId="{C719F996-002A-4F74-A320-C2F401A726FD}">
      <dgm:prSet/>
      <dgm:spPr/>
      <dgm:t>
        <a:bodyPr/>
        <a:lstStyle/>
        <a:p>
          <a:endParaRPr lang="en-US"/>
        </a:p>
      </dgm:t>
    </dgm:pt>
    <dgm:pt modelId="{02D51DBD-7DCB-49DD-9B22-00CB5C27EBDC}">
      <dgm:prSet/>
      <dgm:spPr/>
      <dgm:t>
        <a:bodyPr/>
        <a:lstStyle/>
        <a:p>
          <a:r>
            <a:rPr lang="tr-TR" dirty="0" err="1"/>
            <a:t>Oportunity</a:t>
          </a:r>
          <a:r>
            <a:rPr lang="tr-TR" dirty="0"/>
            <a:t> </a:t>
          </a:r>
          <a:r>
            <a:rPr lang="tr-TR" dirty="0" err="1"/>
            <a:t>And</a:t>
          </a:r>
          <a:r>
            <a:rPr lang="tr-TR" dirty="0"/>
            <a:t> </a:t>
          </a:r>
          <a:r>
            <a:rPr lang="tr-TR" dirty="0" err="1"/>
            <a:t>Target</a:t>
          </a:r>
          <a:r>
            <a:rPr lang="tr-TR" dirty="0"/>
            <a:t> Market</a:t>
          </a:r>
          <a:endParaRPr lang="en-US" dirty="0"/>
        </a:p>
      </dgm:t>
    </dgm:pt>
    <dgm:pt modelId="{91A7186B-1AFE-4C6C-AB9C-FD654E57E1C4}" type="parTrans" cxnId="{EEA59E75-6A33-451D-8D89-182CE4DAA2AD}">
      <dgm:prSet/>
      <dgm:spPr/>
      <dgm:t>
        <a:bodyPr/>
        <a:lstStyle/>
        <a:p>
          <a:endParaRPr lang="en-US"/>
        </a:p>
      </dgm:t>
    </dgm:pt>
    <dgm:pt modelId="{3BB54E35-D050-45F1-919C-63D195095D03}" type="sibTrans" cxnId="{EEA59E75-6A33-451D-8D89-182CE4DAA2AD}">
      <dgm:prSet/>
      <dgm:spPr/>
      <dgm:t>
        <a:bodyPr/>
        <a:lstStyle/>
        <a:p>
          <a:endParaRPr lang="en-US"/>
        </a:p>
      </dgm:t>
    </dgm:pt>
    <dgm:pt modelId="{B5B8770B-AC6D-4CCC-9E4A-B6D060698798}">
      <dgm:prSet/>
      <dgm:spPr/>
      <dgm:t>
        <a:bodyPr/>
        <a:lstStyle/>
        <a:p>
          <a:r>
            <a:rPr lang="tr-TR" dirty="0" err="1"/>
            <a:t>Technology</a:t>
          </a:r>
          <a:endParaRPr lang="en-US" dirty="0"/>
        </a:p>
      </dgm:t>
    </dgm:pt>
    <dgm:pt modelId="{07E88472-F3E3-4265-8FFF-585892365907}" type="parTrans" cxnId="{5433E7F6-1CF7-42BF-9387-DC49875095F0}">
      <dgm:prSet/>
      <dgm:spPr/>
      <dgm:t>
        <a:bodyPr/>
        <a:lstStyle/>
        <a:p>
          <a:endParaRPr lang="en-US"/>
        </a:p>
      </dgm:t>
    </dgm:pt>
    <dgm:pt modelId="{9707984B-2922-4DD7-B2AF-E06B51A2890E}" type="sibTrans" cxnId="{5433E7F6-1CF7-42BF-9387-DC49875095F0}">
      <dgm:prSet/>
      <dgm:spPr/>
      <dgm:t>
        <a:bodyPr/>
        <a:lstStyle/>
        <a:p>
          <a:endParaRPr lang="en-US"/>
        </a:p>
      </dgm:t>
    </dgm:pt>
    <dgm:pt modelId="{9DD76E1C-9EBE-4B9D-A5CB-65ED9C7B1E4F}">
      <dgm:prSet/>
      <dgm:spPr/>
      <dgm:t>
        <a:bodyPr/>
        <a:lstStyle/>
        <a:p>
          <a:r>
            <a:rPr lang="tr-TR" dirty="0" err="1"/>
            <a:t>Competition</a:t>
          </a:r>
          <a:endParaRPr lang="en-US" dirty="0"/>
        </a:p>
      </dgm:t>
    </dgm:pt>
    <dgm:pt modelId="{CFFEB943-7CFF-41E6-B8BB-D798D2986346}" type="parTrans" cxnId="{49661251-5B73-46E6-B8BE-218ADE4CEF2B}">
      <dgm:prSet/>
      <dgm:spPr/>
      <dgm:t>
        <a:bodyPr/>
        <a:lstStyle/>
        <a:p>
          <a:endParaRPr lang="en-US"/>
        </a:p>
      </dgm:t>
    </dgm:pt>
    <dgm:pt modelId="{5ADE6B4B-E194-40F2-909B-CF4996CDC88D}" type="sibTrans" cxnId="{49661251-5B73-46E6-B8BE-218ADE4CEF2B}">
      <dgm:prSet/>
      <dgm:spPr/>
      <dgm:t>
        <a:bodyPr/>
        <a:lstStyle/>
        <a:p>
          <a:endParaRPr lang="en-US"/>
        </a:p>
      </dgm:t>
    </dgm:pt>
    <dgm:pt modelId="{07B92B3B-D002-4A87-B0A9-0AFFC339FFFB}">
      <dgm:prSet/>
      <dgm:spPr/>
      <dgm:t>
        <a:bodyPr/>
        <a:lstStyle/>
        <a:p>
          <a:r>
            <a:rPr lang="tr-TR" dirty="0"/>
            <a:t>Marketing </a:t>
          </a:r>
          <a:r>
            <a:rPr lang="tr-TR" dirty="0" err="1"/>
            <a:t>And</a:t>
          </a:r>
          <a:r>
            <a:rPr lang="tr-TR" dirty="0"/>
            <a:t> </a:t>
          </a:r>
          <a:r>
            <a:rPr lang="tr-TR" dirty="0" err="1"/>
            <a:t>Sales</a:t>
          </a:r>
          <a:endParaRPr lang="en-US" dirty="0"/>
        </a:p>
      </dgm:t>
    </dgm:pt>
    <dgm:pt modelId="{06C70BB7-57D8-452E-A7A4-33FF9F07E1F2}" type="parTrans" cxnId="{DA416716-9E03-4C17-A7F4-93349377DE23}">
      <dgm:prSet/>
      <dgm:spPr/>
      <dgm:t>
        <a:bodyPr/>
        <a:lstStyle/>
        <a:p>
          <a:endParaRPr lang="en-US"/>
        </a:p>
      </dgm:t>
    </dgm:pt>
    <dgm:pt modelId="{9D2D706C-DAD2-4185-A715-816C82455114}" type="sibTrans" cxnId="{DA416716-9E03-4C17-A7F4-93349377DE23}">
      <dgm:prSet/>
      <dgm:spPr/>
      <dgm:t>
        <a:bodyPr/>
        <a:lstStyle/>
        <a:p>
          <a:endParaRPr lang="en-US"/>
        </a:p>
      </dgm:t>
    </dgm:pt>
    <dgm:pt modelId="{790429F2-22C6-485E-9AB4-156621268E76}">
      <dgm:prSet/>
      <dgm:spPr/>
      <dgm:t>
        <a:bodyPr/>
        <a:lstStyle/>
        <a:p>
          <a:r>
            <a:rPr lang="tr-TR" dirty="0" err="1"/>
            <a:t>Manangment</a:t>
          </a:r>
          <a:r>
            <a:rPr lang="tr-TR" dirty="0"/>
            <a:t> Team</a:t>
          </a:r>
          <a:endParaRPr lang="en-US" dirty="0"/>
        </a:p>
      </dgm:t>
    </dgm:pt>
    <dgm:pt modelId="{69979A62-EF20-40AB-BA3B-83A8940FF31C}" type="parTrans" cxnId="{B83FFCD6-EC16-4B94-B937-F82668765789}">
      <dgm:prSet/>
      <dgm:spPr/>
      <dgm:t>
        <a:bodyPr/>
        <a:lstStyle/>
        <a:p>
          <a:endParaRPr lang="en-US"/>
        </a:p>
      </dgm:t>
    </dgm:pt>
    <dgm:pt modelId="{A0E5BA08-9752-4F48-9D16-80AC28355E4B}" type="sibTrans" cxnId="{B83FFCD6-EC16-4B94-B937-F82668765789}">
      <dgm:prSet/>
      <dgm:spPr/>
      <dgm:t>
        <a:bodyPr/>
        <a:lstStyle/>
        <a:p>
          <a:endParaRPr lang="en-US"/>
        </a:p>
      </dgm:t>
    </dgm:pt>
    <dgm:pt modelId="{52783461-F7F7-426D-88C9-7D2B867087A5}">
      <dgm:prSet/>
      <dgm:spPr/>
      <dgm:t>
        <a:bodyPr/>
        <a:lstStyle/>
        <a:p>
          <a:r>
            <a:rPr lang="tr-TR" dirty="0"/>
            <a:t>Financial </a:t>
          </a:r>
          <a:r>
            <a:rPr lang="tr-TR" dirty="0" err="1"/>
            <a:t>Projections</a:t>
          </a:r>
          <a:endParaRPr lang="en-US" dirty="0"/>
        </a:p>
      </dgm:t>
    </dgm:pt>
    <dgm:pt modelId="{7A5C9758-5656-42C6-94B3-99AD9C62B697}" type="parTrans" cxnId="{EF87BC33-9CDC-4645-ABE2-2338CCE7ADF7}">
      <dgm:prSet/>
      <dgm:spPr/>
      <dgm:t>
        <a:bodyPr/>
        <a:lstStyle/>
        <a:p>
          <a:endParaRPr lang="en-US"/>
        </a:p>
      </dgm:t>
    </dgm:pt>
    <dgm:pt modelId="{555AD40C-B182-4FA2-8B5E-D49E34227C8D}" type="sibTrans" cxnId="{EF87BC33-9CDC-4645-ABE2-2338CCE7ADF7}">
      <dgm:prSet/>
      <dgm:spPr/>
      <dgm:t>
        <a:bodyPr/>
        <a:lstStyle/>
        <a:p>
          <a:endParaRPr lang="en-US"/>
        </a:p>
      </dgm:t>
    </dgm:pt>
    <dgm:pt modelId="{9E46DDE6-78B9-4E8D-B588-1F73E5CD8CC8}">
      <dgm:prSet/>
      <dgm:spPr/>
      <dgm:t>
        <a:bodyPr/>
        <a:lstStyle/>
        <a:p>
          <a:r>
            <a:rPr lang="tr-TR" dirty="0"/>
            <a:t>5-year </a:t>
          </a:r>
          <a:r>
            <a:rPr lang="tr-TR" dirty="0" err="1"/>
            <a:t>Investment</a:t>
          </a:r>
          <a:r>
            <a:rPr lang="tr-TR" dirty="0"/>
            <a:t> </a:t>
          </a:r>
          <a:r>
            <a:rPr lang="tr-TR" dirty="0" err="1"/>
            <a:t>Costs</a:t>
          </a:r>
          <a:endParaRPr lang="en-US" dirty="0"/>
        </a:p>
      </dgm:t>
    </dgm:pt>
    <dgm:pt modelId="{1930413B-6E80-4FB4-80A1-0D33CA4FEEFE}" type="parTrans" cxnId="{3CB54378-AAFA-4A1B-BF5E-2234BE104FC9}">
      <dgm:prSet/>
      <dgm:spPr/>
      <dgm:t>
        <a:bodyPr/>
        <a:lstStyle/>
        <a:p>
          <a:endParaRPr lang="en-US"/>
        </a:p>
      </dgm:t>
    </dgm:pt>
    <dgm:pt modelId="{1435F77D-1241-43B7-89B9-FD0037D84867}" type="sibTrans" cxnId="{3CB54378-AAFA-4A1B-BF5E-2234BE104FC9}">
      <dgm:prSet/>
      <dgm:spPr/>
      <dgm:t>
        <a:bodyPr/>
        <a:lstStyle/>
        <a:p>
          <a:endParaRPr lang="en-US"/>
        </a:p>
      </dgm:t>
    </dgm:pt>
    <dgm:pt modelId="{FFB2F11B-6A76-4F80-8F8C-21F528B69E2C}">
      <dgm:prSet/>
      <dgm:spPr/>
      <dgm:t>
        <a:bodyPr/>
        <a:lstStyle/>
        <a:p>
          <a:r>
            <a:rPr lang="tr-TR" dirty="0" err="1"/>
            <a:t>Current</a:t>
          </a:r>
          <a:r>
            <a:rPr lang="tr-TR" dirty="0"/>
            <a:t> </a:t>
          </a:r>
          <a:r>
            <a:rPr lang="tr-TR" dirty="0" err="1"/>
            <a:t>Status</a:t>
          </a:r>
          <a:endParaRPr lang="en-US" dirty="0"/>
        </a:p>
      </dgm:t>
    </dgm:pt>
    <dgm:pt modelId="{249F35A9-B3BA-4339-AECE-1B13A6473BC1}" type="parTrans" cxnId="{FF890614-8D65-4FA8-A72A-F00C16D6F886}">
      <dgm:prSet/>
      <dgm:spPr/>
      <dgm:t>
        <a:bodyPr/>
        <a:lstStyle/>
        <a:p>
          <a:endParaRPr lang="en-US"/>
        </a:p>
      </dgm:t>
    </dgm:pt>
    <dgm:pt modelId="{23123C5D-8D59-417D-806E-71644DA3E16B}" type="sibTrans" cxnId="{FF890614-8D65-4FA8-A72A-F00C16D6F886}">
      <dgm:prSet/>
      <dgm:spPr/>
      <dgm:t>
        <a:bodyPr/>
        <a:lstStyle/>
        <a:p>
          <a:endParaRPr lang="en-US"/>
        </a:p>
      </dgm:t>
    </dgm:pt>
    <dgm:pt modelId="{34513C9C-F3DA-4258-90EC-E233C3F1F821}">
      <dgm:prSet/>
      <dgm:spPr/>
      <dgm:t>
        <a:bodyPr/>
        <a:lstStyle/>
        <a:p>
          <a:r>
            <a:rPr lang="tr-TR" dirty="0"/>
            <a:t>SWOT </a:t>
          </a:r>
          <a:r>
            <a:rPr lang="tr-TR" dirty="0" err="1"/>
            <a:t>analysis</a:t>
          </a:r>
          <a:endParaRPr lang="en-US" dirty="0"/>
        </a:p>
      </dgm:t>
    </dgm:pt>
    <dgm:pt modelId="{B12406FF-936E-43C1-990C-6A1DDE062DC5}" type="parTrans" cxnId="{70A48A92-FB52-4E5D-89E9-AB863C2F9066}">
      <dgm:prSet/>
      <dgm:spPr/>
      <dgm:t>
        <a:bodyPr/>
        <a:lstStyle/>
        <a:p>
          <a:endParaRPr lang="en-US"/>
        </a:p>
      </dgm:t>
    </dgm:pt>
    <dgm:pt modelId="{3BD5BA02-4F1F-4E28-A21F-E17D14D5AB17}" type="sibTrans" cxnId="{70A48A92-FB52-4E5D-89E9-AB863C2F9066}">
      <dgm:prSet/>
      <dgm:spPr/>
      <dgm:t>
        <a:bodyPr/>
        <a:lstStyle/>
        <a:p>
          <a:endParaRPr lang="en-US"/>
        </a:p>
      </dgm:t>
    </dgm:pt>
    <dgm:pt modelId="{EE3E94E3-9C32-4B80-A29B-25944022754D}">
      <dgm:prSet/>
      <dgm:spPr/>
      <dgm:t>
        <a:bodyPr/>
        <a:lstStyle/>
        <a:p>
          <a:r>
            <a:rPr lang="en-US" dirty="0"/>
            <a:t>Business Canvas Model</a:t>
          </a:r>
        </a:p>
      </dgm:t>
    </dgm:pt>
    <dgm:pt modelId="{AE859535-E7AF-48CE-BD63-B31609A63A69}" type="parTrans" cxnId="{B4E68478-D544-4A04-8CC2-62F232E7A319}">
      <dgm:prSet/>
      <dgm:spPr/>
      <dgm:t>
        <a:bodyPr/>
        <a:lstStyle/>
        <a:p>
          <a:endParaRPr lang="en-US"/>
        </a:p>
      </dgm:t>
    </dgm:pt>
    <dgm:pt modelId="{88DF33B3-249A-4592-BCC2-38EB4B6601F0}" type="sibTrans" cxnId="{B4E68478-D544-4A04-8CC2-62F232E7A319}">
      <dgm:prSet/>
      <dgm:spPr/>
      <dgm:t>
        <a:bodyPr/>
        <a:lstStyle/>
        <a:p>
          <a:endParaRPr lang="en-US"/>
        </a:p>
      </dgm:t>
    </dgm:pt>
    <dgm:pt modelId="{FF1066F3-56EA-4A59-8650-8903094D82BF}">
      <dgm:prSet/>
      <dgm:spPr/>
      <dgm:t>
        <a:bodyPr/>
        <a:lstStyle/>
        <a:p>
          <a:r>
            <a:rPr lang="tr-TR" dirty="0"/>
            <a:t>Business Model Design</a:t>
          </a:r>
        </a:p>
      </dgm:t>
    </dgm:pt>
    <dgm:pt modelId="{E2E0413C-0DBB-4E59-9F44-6527BC45DB9F}" type="parTrans" cxnId="{569AADC3-887C-492C-A7D5-239EC70CED9D}">
      <dgm:prSet/>
      <dgm:spPr/>
      <dgm:t>
        <a:bodyPr/>
        <a:lstStyle/>
        <a:p>
          <a:endParaRPr lang="en-US"/>
        </a:p>
      </dgm:t>
    </dgm:pt>
    <dgm:pt modelId="{7B9C960D-1399-43D0-9FFF-9DB14A87A3EF}" type="sibTrans" cxnId="{569AADC3-887C-492C-A7D5-239EC70CED9D}">
      <dgm:prSet/>
      <dgm:spPr/>
      <dgm:t>
        <a:bodyPr/>
        <a:lstStyle/>
        <a:p>
          <a:endParaRPr lang="en-US"/>
        </a:p>
      </dgm:t>
    </dgm:pt>
    <dgm:pt modelId="{862CF441-4A19-4882-80E3-936E83EB7C35}">
      <dgm:prSet/>
      <dgm:spPr/>
      <dgm:t>
        <a:bodyPr/>
        <a:lstStyle/>
        <a:p>
          <a:r>
            <a:rPr lang="tr-TR" dirty="0" err="1"/>
            <a:t>Financing</a:t>
          </a:r>
          <a:r>
            <a:rPr lang="tr-TR" dirty="0"/>
            <a:t> </a:t>
          </a:r>
          <a:r>
            <a:rPr lang="tr-TR" dirty="0" err="1"/>
            <a:t>Sought</a:t>
          </a:r>
          <a:endParaRPr lang="en-US" dirty="0"/>
        </a:p>
      </dgm:t>
    </dgm:pt>
    <dgm:pt modelId="{0384A3C8-D103-41AA-9536-CFF816A0663F}" type="parTrans" cxnId="{1EA32D97-9013-4BA2-AE7B-0C978A99FC03}">
      <dgm:prSet/>
      <dgm:spPr/>
      <dgm:t>
        <a:bodyPr/>
        <a:lstStyle/>
        <a:p>
          <a:endParaRPr lang="en-US"/>
        </a:p>
      </dgm:t>
    </dgm:pt>
    <dgm:pt modelId="{65F92B81-F9A8-4501-95B8-4B91C37C09D9}" type="sibTrans" cxnId="{1EA32D97-9013-4BA2-AE7B-0C978A99FC03}">
      <dgm:prSet/>
      <dgm:spPr/>
      <dgm:t>
        <a:bodyPr/>
        <a:lstStyle/>
        <a:p>
          <a:endParaRPr lang="en-US"/>
        </a:p>
      </dgm:t>
    </dgm:pt>
    <dgm:pt modelId="{EDD2E27E-C5A4-4376-A09C-301AC5D23FF2}">
      <dgm:prSet/>
      <dgm:spPr/>
      <dgm:t>
        <a:bodyPr/>
        <a:lstStyle/>
        <a:p>
          <a:r>
            <a:rPr lang="en-US" dirty="0"/>
            <a:t>Conclusion</a:t>
          </a:r>
        </a:p>
      </dgm:t>
    </dgm:pt>
    <dgm:pt modelId="{B9B5849B-EB8B-439C-84B1-40756688964E}" type="parTrans" cxnId="{A57CC94B-6A5E-4871-B753-F61D493388E6}">
      <dgm:prSet/>
      <dgm:spPr/>
      <dgm:t>
        <a:bodyPr/>
        <a:lstStyle/>
        <a:p>
          <a:endParaRPr lang="en-US"/>
        </a:p>
      </dgm:t>
    </dgm:pt>
    <dgm:pt modelId="{F799E4D5-A7C8-441F-A6E6-386D8D26E2E8}" type="sibTrans" cxnId="{A57CC94B-6A5E-4871-B753-F61D493388E6}">
      <dgm:prSet/>
      <dgm:spPr/>
      <dgm:t>
        <a:bodyPr/>
        <a:lstStyle/>
        <a:p>
          <a:endParaRPr lang="en-US"/>
        </a:p>
      </dgm:t>
    </dgm:pt>
    <dgm:pt modelId="{7B534502-9FDF-4353-BEEC-A548551D2080}" type="pres">
      <dgm:prSet presAssocID="{A6E5B779-8A6A-428C-B3CE-27ADBD7A2112}" presName="diagram" presStyleCnt="0">
        <dgm:presLayoutVars>
          <dgm:dir/>
          <dgm:resizeHandles val="exact"/>
        </dgm:presLayoutVars>
      </dgm:prSet>
      <dgm:spPr/>
    </dgm:pt>
    <dgm:pt modelId="{605C4C8E-CB92-4FA1-ACA0-EB317411CCDB}" type="pres">
      <dgm:prSet presAssocID="{DEAABF5E-3792-4944-AB8E-2F79AA99086B}" presName="node" presStyleLbl="node1" presStyleIdx="0" presStyleCnt="16">
        <dgm:presLayoutVars>
          <dgm:bulletEnabled val="1"/>
        </dgm:presLayoutVars>
      </dgm:prSet>
      <dgm:spPr/>
    </dgm:pt>
    <dgm:pt modelId="{0D3D6A9F-E2FA-4C6F-8C58-73E3323A2EE3}" type="pres">
      <dgm:prSet presAssocID="{34A5E84C-A94A-46B7-B4F1-5EA4F3591923}" presName="sibTrans" presStyleLbl="sibTrans2D1" presStyleIdx="0" presStyleCnt="15"/>
      <dgm:spPr/>
    </dgm:pt>
    <dgm:pt modelId="{8BE699F8-573E-4937-8A7A-C560C72CA43E}" type="pres">
      <dgm:prSet presAssocID="{34A5E84C-A94A-46B7-B4F1-5EA4F3591923}" presName="connectorText" presStyleLbl="sibTrans2D1" presStyleIdx="0" presStyleCnt="15"/>
      <dgm:spPr/>
    </dgm:pt>
    <dgm:pt modelId="{E6200FA9-FBE5-42DC-8388-DD65DC101ADC}" type="pres">
      <dgm:prSet presAssocID="{B08FCAE4-13FE-490D-8026-CC666E486A7E}" presName="node" presStyleLbl="node1" presStyleIdx="1" presStyleCnt="16">
        <dgm:presLayoutVars>
          <dgm:bulletEnabled val="1"/>
        </dgm:presLayoutVars>
      </dgm:prSet>
      <dgm:spPr/>
    </dgm:pt>
    <dgm:pt modelId="{2B8A61F2-92C0-429A-A9E3-15B5CF524718}" type="pres">
      <dgm:prSet presAssocID="{B2A67ECD-9578-4D0E-B9BC-1DC156579C3C}" presName="sibTrans" presStyleLbl="sibTrans2D1" presStyleIdx="1" presStyleCnt="15"/>
      <dgm:spPr/>
    </dgm:pt>
    <dgm:pt modelId="{6D40BC8A-841A-4144-B7D3-64AF608F81C8}" type="pres">
      <dgm:prSet presAssocID="{B2A67ECD-9578-4D0E-B9BC-1DC156579C3C}" presName="connectorText" presStyleLbl="sibTrans2D1" presStyleIdx="1" presStyleCnt="15"/>
      <dgm:spPr/>
    </dgm:pt>
    <dgm:pt modelId="{942E88A6-FA1F-4223-8740-539697AF9906}" type="pres">
      <dgm:prSet presAssocID="{5E055E69-BA58-4F6A-8ABE-23E5087D8884}" presName="node" presStyleLbl="node1" presStyleIdx="2" presStyleCnt="16">
        <dgm:presLayoutVars>
          <dgm:bulletEnabled val="1"/>
        </dgm:presLayoutVars>
      </dgm:prSet>
      <dgm:spPr/>
    </dgm:pt>
    <dgm:pt modelId="{3A364517-03CD-484F-99A7-3FD47DAA63D3}" type="pres">
      <dgm:prSet presAssocID="{C82DA2B9-0840-4126-B593-0FF0E60AA99A}" presName="sibTrans" presStyleLbl="sibTrans2D1" presStyleIdx="2" presStyleCnt="15"/>
      <dgm:spPr/>
    </dgm:pt>
    <dgm:pt modelId="{33D144BB-1E07-466C-859B-F764FC632734}" type="pres">
      <dgm:prSet presAssocID="{C82DA2B9-0840-4126-B593-0FF0E60AA99A}" presName="connectorText" presStyleLbl="sibTrans2D1" presStyleIdx="2" presStyleCnt="15"/>
      <dgm:spPr/>
    </dgm:pt>
    <dgm:pt modelId="{7C2068EC-6403-4D4E-A24C-0DE262B090C8}" type="pres">
      <dgm:prSet presAssocID="{02D51DBD-7DCB-49DD-9B22-00CB5C27EBDC}" presName="node" presStyleLbl="node1" presStyleIdx="3" presStyleCnt="16">
        <dgm:presLayoutVars>
          <dgm:bulletEnabled val="1"/>
        </dgm:presLayoutVars>
      </dgm:prSet>
      <dgm:spPr/>
    </dgm:pt>
    <dgm:pt modelId="{1639F920-F854-4C98-BDF9-A3F044601F81}" type="pres">
      <dgm:prSet presAssocID="{3BB54E35-D050-45F1-919C-63D195095D03}" presName="sibTrans" presStyleLbl="sibTrans2D1" presStyleIdx="3" presStyleCnt="15"/>
      <dgm:spPr/>
    </dgm:pt>
    <dgm:pt modelId="{FFB1A19B-2EA1-4B19-840E-00D51DC74BA8}" type="pres">
      <dgm:prSet presAssocID="{3BB54E35-D050-45F1-919C-63D195095D03}" presName="connectorText" presStyleLbl="sibTrans2D1" presStyleIdx="3" presStyleCnt="15"/>
      <dgm:spPr/>
    </dgm:pt>
    <dgm:pt modelId="{71800DF3-68C0-4B0A-8F15-2A3832BF4EF8}" type="pres">
      <dgm:prSet presAssocID="{B5B8770B-AC6D-4CCC-9E4A-B6D060698798}" presName="node" presStyleLbl="node1" presStyleIdx="4" presStyleCnt="16">
        <dgm:presLayoutVars>
          <dgm:bulletEnabled val="1"/>
        </dgm:presLayoutVars>
      </dgm:prSet>
      <dgm:spPr/>
    </dgm:pt>
    <dgm:pt modelId="{B1CB0F26-E1BB-4323-B0B6-AFB57B14D887}" type="pres">
      <dgm:prSet presAssocID="{9707984B-2922-4DD7-B2AF-E06B51A2890E}" presName="sibTrans" presStyleLbl="sibTrans2D1" presStyleIdx="4" presStyleCnt="15"/>
      <dgm:spPr/>
    </dgm:pt>
    <dgm:pt modelId="{1FA395A5-5BBE-4A9B-B0F6-BCB8EEAD9F94}" type="pres">
      <dgm:prSet presAssocID="{9707984B-2922-4DD7-B2AF-E06B51A2890E}" presName="connectorText" presStyleLbl="sibTrans2D1" presStyleIdx="4" presStyleCnt="15"/>
      <dgm:spPr/>
    </dgm:pt>
    <dgm:pt modelId="{57BBD16D-D226-4D5B-8337-F26CFADD6B79}" type="pres">
      <dgm:prSet presAssocID="{9DD76E1C-9EBE-4B9D-A5CB-65ED9C7B1E4F}" presName="node" presStyleLbl="node1" presStyleIdx="5" presStyleCnt="16">
        <dgm:presLayoutVars>
          <dgm:bulletEnabled val="1"/>
        </dgm:presLayoutVars>
      </dgm:prSet>
      <dgm:spPr/>
    </dgm:pt>
    <dgm:pt modelId="{C9BFB20B-FCBB-46E5-9A35-EA4F597B8115}" type="pres">
      <dgm:prSet presAssocID="{5ADE6B4B-E194-40F2-909B-CF4996CDC88D}" presName="sibTrans" presStyleLbl="sibTrans2D1" presStyleIdx="5" presStyleCnt="15"/>
      <dgm:spPr/>
    </dgm:pt>
    <dgm:pt modelId="{A7699839-C01A-40E9-8107-2177F90711AF}" type="pres">
      <dgm:prSet presAssocID="{5ADE6B4B-E194-40F2-909B-CF4996CDC88D}" presName="connectorText" presStyleLbl="sibTrans2D1" presStyleIdx="5" presStyleCnt="15"/>
      <dgm:spPr/>
    </dgm:pt>
    <dgm:pt modelId="{E7A5D0FC-3F01-4ACF-A7B7-02226DBAFAE3}" type="pres">
      <dgm:prSet presAssocID="{07B92B3B-D002-4A87-B0A9-0AFFC339FFFB}" presName="node" presStyleLbl="node1" presStyleIdx="6" presStyleCnt="16">
        <dgm:presLayoutVars>
          <dgm:bulletEnabled val="1"/>
        </dgm:presLayoutVars>
      </dgm:prSet>
      <dgm:spPr/>
    </dgm:pt>
    <dgm:pt modelId="{738567EA-7D62-424E-8968-BD85B7142F93}" type="pres">
      <dgm:prSet presAssocID="{9D2D706C-DAD2-4185-A715-816C82455114}" presName="sibTrans" presStyleLbl="sibTrans2D1" presStyleIdx="6" presStyleCnt="15"/>
      <dgm:spPr/>
    </dgm:pt>
    <dgm:pt modelId="{84EFB5CE-4E91-4494-BB5F-C1EBA8BDAB6D}" type="pres">
      <dgm:prSet presAssocID="{9D2D706C-DAD2-4185-A715-816C82455114}" presName="connectorText" presStyleLbl="sibTrans2D1" presStyleIdx="6" presStyleCnt="15"/>
      <dgm:spPr/>
    </dgm:pt>
    <dgm:pt modelId="{A3CAA0F6-C360-49F3-910D-2DF9B11308C0}" type="pres">
      <dgm:prSet presAssocID="{790429F2-22C6-485E-9AB4-156621268E76}" presName="node" presStyleLbl="node1" presStyleIdx="7" presStyleCnt="16">
        <dgm:presLayoutVars>
          <dgm:bulletEnabled val="1"/>
        </dgm:presLayoutVars>
      </dgm:prSet>
      <dgm:spPr/>
    </dgm:pt>
    <dgm:pt modelId="{188B35D1-31B7-4D9E-B273-03DD9659D19E}" type="pres">
      <dgm:prSet presAssocID="{A0E5BA08-9752-4F48-9D16-80AC28355E4B}" presName="sibTrans" presStyleLbl="sibTrans2D1" presStyleIdx="7" presStyleCnt="15"/>
      <dgm:spPr/>
    </dgm:pt>
    <dgm:pt modelId="{4B793CC8-10A9-4DF3-94AA-CAF6CE4C6B7D}" type="pres">
      <dgm:prSet presAssocID="{A0E5BA08-9752-4F48-9D16-80AC28355E4B}" presName="connectorText" presStyleLbl="sibTrans2D1" presStyleIdx="7" presStyleCnt="15"/>
      <dgm:spPr/>
    </dgm:pt>
    <dgm:pt modelId="{9DE1C626-D6A4-47B1-9EB9-108B07481D93}" type="pres">
      <dgm:prSet presAssocID="{52783461-F7F7-426D-88C9-7D2B867087A5}" presName="node" presStyleLbl="node1" presStyleIdx="8" presStyleCnt="16">
        <dgm:presLayoutVars>
          <dgm:bulletEnabled val="1"/>
        </dgm:presLayoutVars>
      </dgm:prSet>
      <dgm:spPr/>
    </dgm:pt>
    <dgm:pt modelId="{9DF530EF-E82F-4888-8692-80BA852F54A5}" type="pres">
      <dgm:prSet presAssocID="{555AD40C-B182-4FA2-8B5E-D49E34227C8D}" presName="sibTrans" presStyleLbl="sibTrans2D1" presStyleIdx="8" presStyleCnt="15"/>
      <dgm:spPr/>
    </dgm:pt>
    <dgm:pt modelId="{4FB7B838-A0B0-433C-862F-A39109BD6AE9}" type="pres">
      <dgm:prSet presAssocID="{555AD40C-B182-4FA2-8B5E-D49E34227C8D}" presName="connectorText" presStyleLbl="sibTrans2D1" presStyleIdx="8" presStyleCnt="15"/>
      <dgm:spPr/>
    </dgm:pt>
    <dgm:pt modelId="{DF0BC2CD-0ADA-4E34-B472-8CF335D8B257}" type="pres">
      <dgm:prSet presAssocID="{9E46DDE6-78B9-4E8D-B588-1F73E5CD8CC8}" presName="node" presStyleLbl="node1" presStyleIdx="9" presStyleCnt="16" custLinFactNeighborX="2204">
        <dgm:presLayoutVars>
          <dgm:bulletEnabled val="1"/>
        </dgm:presLayoutVars>
      </dgm:prSet>
      <dgm:spPr/>
    </dgm:pt>
    <dgm:pt modelId="{A9AAC694-4DA1-4CDB-B441-B21B85CB25DB}" type="pres">
      <dgm:prSet presAssocID="{1435F77D-1241-43B7-89B9-FD0037D84867}" presName="sibTrans" presStyleLbl="sibTrans2D1" presStyleIdx="9" presStyleCnt="15"/>
      <dgm:spPr/>
    </dgm:pt>
    <dgm:pt modelId="{73BC17C8-97E5-497E-86EF-29F111B712F4}" type="pres">
      <dgm:prSet presAssocID="{1435F77D-1241-43B7-89B9-FD0037D84867}" presName="connectorText" presStyleLbl="sibTrans2D1" presStyleIdx="9" presStyleCnt="15"/>
      <dgm:spPr/>
    </dgm:pt>
    <dgm:pt modelId="{15257471-7FD5-41F5-8C18-0498A381BE74}" type="pres">
      <dgm:prSet presAssocID="{FFB2F11B-6A76-4F80-8F8C-21F528B69E2C}" presName="node" presStyleLbl="node1" presStyleIdx="10" presStyleCnt="16">
        <dgm:presLayoutVars>
          <dgm:bulletEnabled val="1"/>
        </dgm:presLayoutVars>
      </dgm:prSet>
      <dgm:spPr/>
    </dgm:pt>
    <dgm:pt modelId="{90817D6A-F81B-4BBF-BD50-C8AE8C5CAA34}" type="pres">
      <dgm:prSet presAssocID="{23123C5D-8D59-417D-806E-71644DA3E16B}" presName="sibTrans" presStyleLbl="sibTrans2D1" presStyleIdx="10" presStyleCnt="15"/>
      <dgm:spPr/>
    </dgm:pt>
    <dgm:pt modelId="{18D40BDD-4028-4843-AF14-6BD555DA9204}" type="pres">
      <dgm:prSet presAssocID="{23123C5D-8D59-417D-806E-71644DA3E16B}" presName="connectorText" presStyleLbl="sibTrans2D1" presStyleIdx="10" presStyleCnt="15"/>
      <dgm:spPr/>
    </dgm:pt>
    <dgm:pt modelId="{C4DF0FA0-6359-487B-8F39-AA2928FD5A92}" type="pres">
      <dgm:prSet presAssocID="{34513C9C-F3DA-4258-90EC-E233C3F1F821}" presName="node" presStyleLbl="node1" presStyleIdx="11" presStyleCnt="16">
        <dgm:presLayoutVars>
          <dgm:bulletEnabled val="1"/>
        </dgm:presLayoutVars>
      </dgm:prSet>
      <dgm:spPr/>
    </dgm:pt>
    <dgm:pt modelId="{088BBCCB-DF6A-4B37-80E9-A15C97FAE852}" type="pres">
      <dgm:prSet presAssocID="{3BD5BA02-4F1F-4E28-A21F-E17D14D5AB17}" presName="sibTrans" presStyleLbl="sibTrans2D1" presStyleIdx="11" presStyleCnt="15"/>
      <dgm:spPr/>
    </dgm:pt>
    <dgm:pt modelId="{BE08CD19-E98D-4428-89E3-7EC0010F88AF}" type="pres">
      <dgm:prSet presAssocID="{3BD5BA02-4F1F-4E28-A21F-E17D14D5AB17}" presName="connectorText" presStyleLbl="sibTrans2D1" presStyleIdx="11" presStyleCnt="15"/>
      <dgm:spPr/>
    </dgm:pt>
    <dgm:pt modelId="{075E1D80-4B3E-4BA4-AAD6-3235E2273419}" type="pres">
      <dgm:prSet presAssocID="{EE3E94E3-9C32-4B80-A29B-25944022754D}" presName="node" presStyleLbl="node1" presStyleIdx="12" presStyleCnt="16">
        <dgm:presLayoutVars>
          <dgm:bulletEnabled val="1"/>
        </dgm:presLayoutVars>
      </dgm:prSet>
      <dgm:spPr/>
    </dgm:pt>
    <dgm:pt modelId="{FA0DF498-A698-49BF-A4F8-3F52166FDDEB}" type="pres">
      <dgm:prSet presAssocID="{88DF33B3-249A-4592-BCC2-38EB4B6601F0}" presName="sibTrans" presStyleLbl="sibTrans2D1" presStyleIdx="12" presStyleCnt="15"/>
      <dgm:spPr/>
    </dgm:pt>
    <dgm:pt modelId="{7EC793D3-3A72-44E7-BAFE-4E75185C2B4A}" type="pres">
      <dgm:prSet presAssocID="{88DF33B3-249A-4592-BCC2-38EB4B6601F0}" presName="connectorText" presStyleLbl="sibTrans2D1" presStyleIdx="12" presStyleCnt="15"/>
      <dgm:spPr/>
    </dgm:pt>
    <dgm:pt modelId="{502BA422-9AC2-4ECC-BB5B-96506169AEB3}" type="pres">
      <dgm:prSet presAssocID="{FF1066F3-56EA-4A59-8650-8903094D82BF}" presName="node" presStyleLbl="node1" presStyleIdx="13" presStyleCnt="16" custLinFactNeighborX="2319" custLinFactNeighborY="1288">
        <dgm:presLayoutVars>
          <dgm:bulletEnabled val="1"/>
        </dgm:presLayoutVars>
      </dgm:prSet>
      <dgm:spPr/>
    </dgm:pt>
    <dgm:pt modelId="{F9137A90-4D80-4630-AF7D-E2698DD00902}" type="pres">
      <dgm:prSet presAssocID="{7B9C960D-1399-43D0-9FFF-9DB14A87A3EF}" presName="sibTrans" presStyleLbl="sibTrans2D1" presStyleIdx="13" presStyleCnt="15"/>
      <dgm:spPr/>
    </dgm:pt>
    <dgm:pt modelId="{C0B05777-EF86-4656-B0F4-EB7D71638C2F}" type="pres">
      <dgm:prSet presAssocID="{7B9C960D-1399-43D0-9FFF-9DB14A87A3EF}" presName="connectorText" presStyleLbl="sibTrans2D1" presStyleIdx="13" presStyleCnt="15"/>
      <dgm:spPr/>
    </dgm:pt>
    <dgm:pt modelId="{D045C5BB-1D0C-49D6-B0AE-8510E0167DD8}" type="pres">
      <dgm:prSet presAssocID="{862CF441-4A19-4882-80E3-936E83EB7C35}" presName="node" presStyleLbl="node1" presStyleIdx="14" presStyleCnt="16">
        <dgm:presLayoutVars>
          <dgm:bulletEnabled val="1"/>
        </dgm:presLayoutVars>
      </dgm:prSet>
      <dgm:spPr/>
    </dgm:pt>
    <dgm:pt modelId="{BEFD5F7D-2482-4D82-9516-A8EB1823B23E}" type="pres">
      <dgm:prSet presAssocID="{65F92B81-F9A8-4501-95B8-4B91C37C09D9}" presName="sibTrans" presStyleLbl="sibTrans2D1" presStyleIdx="14" presStyleCnt="15"/>
      <dgm:spPr/>
    </dgm:pt>
    <dgm:pt modelId="{ECDF7BEB-CAC0-4075-BB06-23BB8FEA5E19}" type="pres">
      <dgm:prSet presAssocID="{65F92B81-F9A8-4501-95B8-4B91C37C09D9}" presName="connectorText" presStyleLbl="sibTrans2D1" presStyleIdx="14" presStyleCnt="15"/>
      <dgm:spPr/>
    </dgm:pt>
    <dgm:pt modelId="{E734EAFE-32E0-4049-B75F-70D23D8150DB}" type="pres">
      <dgm:prSet presAssocID="{EDD2E27E-C5A4-4376-A09C-301AC5D23FF2}" presName="node" presStyleLbl="node1" presStyleIdx="15" presStyleCnt="16">
        <dgm:presLayoutVars>
          <dgm:bulletEnabled val="1"/>
        </dgm:presLayoutVars>
      </dgm:prSet>
      <dgm:spPr/>
    </dgm:pt>
  </dgm:ptLst>
  <dgm:cxnLst>
    <dgm:cxn modelId="{6DF6E500-C8AC-4D54-ACB8-E9F6518638BF}" type="presOf" srcId="{5E055E69-BA58-4F6A-8ABE-23E5087D8884}" destId="{942E88A6-FA1F-4223-8740-539697AF9906}" srcOrd="0" destOrd="0" presId="urn:microsoft.com/office/officeart/2005/8/layout/process5"/>
    <dgm:cxn modelId="{36F5D701-C178-49DD-8418-57894042B487}" type="presOf" srcId="{9E46DDE6-78B9-4E8D-B588-1F73E5CD8CC8}" destId="{DF0BC2CD-0ADA-4E34-B472-8CF335D8B257}" srcOrd="0" destOrd="0" presId="urn:microsoft.com/office/officeart/2005/8/layout/process5"/>
    <dgm:cxn modelId="{9B404907-7585-4048-ADF0-0AE27D276C58}" type="presOf" srcId="{7B9C960D-1399-43D0-9FFF-9DB14A87A3EF}" destId="{F9137A90-4D80-4630-AF7D-E2698DD00902}" srcOrd="0" destOrd="0" presId="urn:microsoft.com/office/officeart/2005/8/layout/process5"/>
    <dgm:cxn modelId="{2C916212-D0AE-46D6-A6C1-C0862042A724}" type="presOf" srcId="{FF1066F3-56EA-4A59-8650-8903094D82BF}" destId="{502BA422-9AC2-4ECC-BB5B-96506169AEB3}" srcOrd="0" destOrd="0" presId="urn:microsoft.com/office/officeart/2005/8/layout/process5"/>
    <dgm:cxn modelId="{293F4A12-04CE-4171-9437-35A88EA6D3D4}" type="presOf" srcId="{3BB54E35-D050-45F1-919C-63D195095D03}" destId="{1639F920-F854-4C98-BDF9-A3F044601F81}" srcOrd="0" destOrd="0" presId="urn:microsoft.com/office/officeart/2005/8/layout/process5"/>
    <dgm:cxn modelId="{FF890614-8D65-4FA8-A72A-F00C16D6F886}" srcId="{A6E5B779-8A6A-428C-B3CE-27ADBD7A2112}" destId="{FFB2F11B-6A76-4F80-8F8C-21F528B69E2C}" srcOrd="10" destOrd="0" parTransId="{249F35A9-B3BA-4339-AECE-1B13A6473BC1}" sibTransId="{23123C5D-8D59-417D-806E-71644DA3E16B}"/>
    <dgm:cxn modelId="{DA416716-9E03-4C17-A7F4-93349377DE23}" srcId="{A6E5B779-8A6A-428C-B3CE-27ADBD7A2112}" destId="{07B92B3B-D002-4A87-B0A9-0AFFC339FFFB}" srcOrd="6" destOrd="0" parTransId="{06C70BB7-57D8-452E-A7A4-33FF9F07E1F2}" sibTransId="{9D2D706C-DAD2-4185-A715-816C82455114}"/>
    <dgm:cxn modelId="{9A9DCB19-3E01-43D6-9D18-9B602B4B1C5B}" type="presOf" srcId="{3BB54E35-D050-45F1-919C-63D195095D03}" destId="{FFB1A19B-2EA1-4B19-840E-00D51DC74BA8}" srcOrd="1" destOrd="0" presId="urn:microsoft.com/office/officeart/2005/8/layout/process5"/>
    <dgm:cxn modelId="{71115221-FEEA-461B-AAE8-1E4F986BCCCB}" type="presOf" srcId="{3BD5BA02-4F1F-4E28-A21F-E17D14D5AB17}" destId="{088BBCCB-DF6A-4B37-80E9-A15C97FAE852}" srcOrd="0" destOrd="0" presId="urn:microsoft.com/office/officeart/2005/8/layout/process5"/>
    <dgm:cxn modelId="{11E4B821-89A0-40F8-A4A4-43DB2A37280B}" type="presOf" srcId="{02D51DBD-7DCB-49DD-9B22-00CB5C27EBDC}" destId="{7C2068EC-6403-4D4E-A24C-0DE262B090C8}" srcOrd="0" destOrd="0" presId="urn:microsoft.com/office/officeart/2005/8/layout/process5"/>
    <dgm:cxn modelId="{9797D124-3A5A-468B-B962-AF6D594B53F3}" type="presOf" srcId="{9DD76E1C-9EBE-4B9D-A5CB-65ED9C7B1E4F}" destId="{57BBD16D-D226-4D5B-8337-F26CFADD6B79}" srcOrd="0" destOrd="0" presId="urn:microsoft.com/office/officeart/2005/8/layout/process5"/>
    <dgm:cxn modelId="{86E1E024-E68E-4C1F-B163-798D76FFEBC8}" type="presOf" srcId="{3BD5BA02-4F1F-4E28-A21F-E17D14D5AB17}" destId="{BE08CD19-E98D-4428-89E3-7EC0010F88AF}" srcOrd="1" destOrd="0" presId="urn:microsoft.com/office/officeart/2005/8/layout/process5"/>
    <dgm:cxn modelId="{0749C628-D153-45FD-B89D-BFD3922E84EA}" type="presOf" srcId="{B5B8770B-AC6D-4CCC-9E4A-B6D060698798}" destId="{71800DF3-68C0-4B0A-8F15-2A3832BF4EF8}" srcOrd="0" destOrd="0" presId="urn:microsoft.com/office/officeart/2005/8/layout/process5"/>
    <dgm:cxn modelId="{EF87BC33-9CDC-4645-ABE2-2338CCE7ADF7}" srcId="{A6E5B779-8A6A-428C-B3CE-27ADBD7A2112}" destId="{52783461-F7F7-426D-88C9-7D2B867087A5}" srcOrd="8" destOrd="0" parTransId="{7A5C9758-5656-42C6-94B3-99AD9C62B697}" sibTransId="{555AD40C-B182-4FA2-8B5E-D49E34227C8D}"/>
    <dgm:cxn modelId="{83955534-005A-48D0-B9A4-E4158F632973}" type="presOf" srcId="{9D2D706C-DAD2-4185-A715-816C82455114}" destId="{84EFB5CE-4E91-4494-BB5F-C1EBA8BDAB6D}" srcOrd="1" destOrd="0" presId="urn:microsoft.com/office/officeart/2005/8/layout/process5"/>
    <dgm:cxn modelId="{AABA4F37-BED2-405E-9F2F-267BE2B3C1DA}" type="presOf" srcId="{65F92B81-F9A8-4501-95B8-4B91C37C09D9}" destId="{BEFD5F7D-2482-4D82-9516-A8EB1823B23E}" srcOrd="0" destOrd="0" presId="urn:microsoft.com/office/officeart/2005/8/layout/process5"/>
    <dgm:cxn modelId="{CBFF6138-26ED-4738-B8A0-4007403FE9AE}" type="presOf" srcId="{5ADE6B4B-E194-40F2-909B-CF4996CDC88D}" destId="{A7699839-C01A-40E9-8107-2177F90711AF}" srcOrd="1" destOrd="0" presId="urn:microsoft.com/office/officeart/2005/8/layout/process5"/>
    <dgm:cxn modelId="{83C6CE38-F8D2-45D1-BB6E-75CE2E830C38}" type="presOf" srcId="{B2A67ECD-9578-4D0E-B9BC-1DC156579C3C}" destId="{2B8A61F2-92C0-429A-A9E3-15B5CF524718}" srcOrd="0" destOrd="0" presId="urn:microsoft.com/office/officeart/2005/8/layout/process5"/>
    <dgm:cxn modelId="{1062835D-6B16-449A-8AB9-156D6C32749F}" type="presOf" srcId="{34513C9C-F3DA-4258-90EC-E233C3F1F821}" destId="{C4DF0FA0-6359-487B-8F39-AA2928FD5A92}" srcOrd="0" destOrd="0" presId="urn:microsoft.com/office/officeart/2005/8/layout/process5"/>
    <dgm:cxn modelId="{E7250944-2256-4AE3-A7FD-279F449CD270}" type="presOf" srcId="{555AD40C-B182-4FA2-8B5E-D49E34227C8D}" destId="{4FB7B838-A0B0-433C-862F-A39109BD6AE9}" srcOrd="1" destOrd="0" presId="urn:microsoft.com/office/officeart/2005/8/layout/process5"/>
    <dgm:cxn modelId="{AB03C047-302F-4FC4-95C5-F8E923C33B2A}" type="presOf" srcId="{23123C5D-8D59-417D-806E-71644DA3E16B}" destId="{18D40BDD-4028-4843-AF14-6BD555DA9204}" srcOrd="1" destOrd="0" presId="urn:microsoft.com/office/officeart/2005/8/layout/process5"/>
    <dgm:cxn modelId="{A57CC94B-6A5E-4871-B753-F61D493388E6}" srcId="{A6E5B779-8A6A-428C-B3CE-27ADBD7A2112}" destId="{EDD2E27E-C5A4-4376-A09C-301AC5D23FF2}" srcOrd="15" destOrd="0" parTransId="{B9B5849B-EB8B-439C-84B1-40756688964E}" sibTransId="{F799E4D5-A7C8-441F-A6E6-386D8D26E2E8}"/>
    <dgm:cxn modelId="{19D2D36C-F36D-4DCF-A400-4FEE32589945}" type="presOf" srcId="{B08FCAE4-13FE-490D-8026-CC666E486A7E}" destId="{E6200FA9-FBE5-42DC-8388-DD65DC101ADC}" srcOrd="0" destOrd="0" presId="urn:microsoft.com/office/officeart/2005/8/layout/process5"/>
    <dgm:cxn modelId="{49661251-5B73-46E6-B8BE-218ADE4CEF2B}" srcId="{A6E5B779-8A6A-428C-B3CE-27ADBD7A2112}" destId="{9DD76E1C-9EBE-4B9D-A5CB-65ED9C7B1E4F}" srcOrd="5" destOrd="0" parTransId="{CFFEB943-7CFF-41E6-B8BB-D798D2986346}" sibTransId="{5ADE6B4B-E194-40F2-909B-CF4996CDC88D}"/>
    <dgm:cxn modelId="{02A8B552-7411-42CC-A891-D0AF3A4F0357}" type="presOf" srcId="{34A5E84C-A94A-46B7-B4F1-5EA4F3591923}" destId="{0D3D6A9F-E2FA-4C6F-8C58-73E3323A2EE3}" srcOrd="0" destOrd="0" presId="urn:microsoft.com/office/officeart/2005/8/layout/process5"/>
    <dgm:cxn modelId="{EEA59E75-6A33-451D-8D89-182CE4DAA2AD}" srcId="{A6E5B779-8A6A-428C-B3CE-27ADBD7A2112}" destId="{02D51DBD-7DCB-49DD-9B22-00CB5C27EBDC}" srcOrd="3" destOrd="0" parTransId="{91A7186B-1AFE-4C6C-AB9C-FD654E57E1C4}" sibTransId="{3BB54E35-D050-45F1-919C-63D195095D03}"/>
    <dgm:cxn modelId="{78683858-B30D-46BC-84E7-836B3DCBF7B6}" type="presOf" srcId="{9D2D706C-DAD2-4185-A715-816C82455114}" destId="{738567EA-7D62-424E-8968-BD85B7142F93}" srcOrd="0" destOrd="0" presId="urn:microsoft.com/office/officeart/2005/8/layout/process5"/>
    <dgm:cxn modelId="{3CB54378-AAFA-4A1B-BF5E-2234BE104FC9}" srcId="{A6E5B779-8A6A-428C-B3CE-27ADBD7A2112}" destId="{9E46DDE6-78B9-4E8D-B588-1F73E5CD8CC8}" srcOrd="9" destOrd="0" parTransId="{1930413B-6E80-4FB4-80A1-0D33CA4FEEFE}" sibTransId="{1435F77D-1241-43B7-89B9-FD0037D84867}"/>
    <dgm:cxn modelId="{B4E68478-D544-4A04-8CC2-62F232E7A319}" srcId="{A6E5B779-8A6A-428C-B3CE-27ADBD7A2112}" destId="{EE3E94E3-9C32-4B80-A29B-25944022754D}" srcOrd="12" destOrd="0" parTransId="{AE859535-E7AF-48CE-BD63-B31609A63A69}" sibTransId="{88DF33B3-249A-4592-BCC2-38EB4B6601F0}"/>
    <dgm:cxn modelId="{4E252B7D-6F4E-40A8-BC58-C304374D38CF}" type="presOf" srcId="{555AD40C-B182-4FA2-8B5E-D49E34227C8D}" destId="{9DF530EF-E82F-4888-8692-80BA852F54A5}" srcOrd="0" destOrd="0" presId="urn:microsoft.com/office/officeart/2005/8/layout/process5"/>
    <dgm:cxn modelId="{AA0F3D7D-B689-42C4-8CD2-0ECAAD1AC718}" type="presOf" srcId="{34A5E84C-A94A-46B7-B4F1-5EA4F3591923}" destId="{8BE699F8-573E-4937-8A7A-C560C72CA43E}" srcOrd="1" destOrd="0" presId="urn:microsoft.com/office/officeart/2005/8/layout/process5"/>
    <dgm:cxn modelId="{9E8C877E-E855-4915-8F43-A1636A13A6F2}" type="presOf" srcId="{B2A67ECD-9578-4D0E-B9BC-1DC156579C3C}" destId="{6D40BC8A-841A-4144-B7D3-64AF608F81C8}" srcOrd="1" destOrd="0" presId="urn:microsoft.com/office/officeart/2005/8/layout/process5"/>
    <dgm:cxn modelId="{6AD6C97E-D35B-4B6C-9224-0D12F02661C2}" type="presOf" srcId="{DEAABF5E-3792-4944-AB8E-2F79AA99086B}" destId="{605C4C8E-CB92-4FA1-ACA0-EB317411CCDB}" srcOrd="0" destOrd="0" presId="urn:microsoft.com/office/officeart/2005/8/layout/process5"/>
    <dgm:cxn modelId="{7EF23D92-61CF-4CA3-B3C3-8FA7B8ADFB93}" type="presOf" srcId="{C82DA2B9-0840-4126-B593-0FF0E60AA99A}" destId="{33D144BB-1E07-466C-859B-F764FC632734}" srcOrd="1" destOrd="0" presId="urn:microsoft.com/office/officeart/2005/8/layout/process5"/>
    <dgm:cxn modelId="{70A48A92-FB52-4E5D-89E9-AB863C2F9066}" srcId="{A6E5B779-8A6A-428C-B3CE-27ADBD7A2112}" destId="{34513C9C-F3DA-4258-90EC-E233C3F1F821}" srcOrd="11" destOrd="0" parTransId="{B12406FF-936E-43C1-990C-6A1DDE062DC5}" sibTransId="{3BD5BA02-4F1F-4E28-A21F-E17D14D5AB17}"/>
    <dgm:cxn modelId="{0BB1BB94-257C-4E44-B132-044DF869AB86}" type="presOf" srcId="{EDD2E27E-C5A4-4376-A09C-301AC5D23FF2}" destId="{E734EAFE-32E0-4049-B75F-70D23D8150DB}" srcOrd="0" destOrd="0" presId="urn:microsoft.com/office/officeart/2005/8/layout/process5"/>
    <dgm:cxn modelId="{144A7896-A77D-4134-ADD1-880D67001245}" type="presOf" srcId="{88DF33B3-249A-4592-BCC2-38EB4B6601F0}" destId="{FA0DF498-A698-49BF-A4F8-3F52166FDDEB}" srcOrd="0" destOrd="0" presId="urn:microsoft.com/office/officeart/2005/8/layout/process5"/>
    <dgm:cxn modelId="{C719F996-002A-4F74-A320-C2F401A726FD}" srcId="{A6E5B779-8A6A-428C-B3CE-27ADBD7A2112}" destId="{5E055E69-BA58-4F6A-8ABE-23E5087D8884}" srcOrd="2" destOrd="0" parTransId="{16A312F6-5306-497D-A79F-412F8DA24A5C}" sibTransId="{C82DA2B9-0840-4126-B593-0FF0E60AA99A}"/>
    <dgm:cxn modelId="{1EA32D97-9013-4BA2-AE7B-0C978A99FC03}" srcId="{A6E5B779-8A6A-428C-B3CE-27ADBD7A2112}" destId="{862CF441-4A19-4882-80E3-936E83EB7C35}" srcOrd="14" destOrd="0" parTransId="{0384A3C8-D103-41AA-9536-CFF816A0663F}" sibTransId="{65F92B81-F9A8-4501-95B8-4B91C37C09D9}"/>
    <dgm:cxn modelId="{CDA4409C-2B22-4AC9-9F89-178A90311205}" type="presOf" srcId="{790429F2-22C6-485E-9AB4-156621268E76}" destId="{A3CAA0F6-C360-49F3-910D-2DF9B11308C0}" srcOrd="0" destOrd="0" presId="urn:microsoft.com/office/officeart/2005/8/layout/process5"/>
    <dgm:cxn modelId="{C28F5A9F-8324-4E8D-88B4-3E161142E5E3}" type="presOf" srcId="{07B92B3B-D002-4A87-B0A9-0AFFC339FFFB}" destId="{E7A5D0FC-3F01-4ACF-A7B7-02226DBAFAE3}" srcOrd="0" destOrd="0" presId="urn:microsoft.com/office/officeart/2005/8/layout/process5"/>
    <dgm:cxn modelId="{DFB4A7A1-9E7A-4C8E-A0EC-B81680065FA6}" type="presOf" srcId="{A0E5BA08-9752-4F48-9D16-80AC28355E4B}" destId="{4B793CC8-10A9-4DF3-94AA-CAF6CE4C6B7D}" srcOrd="1" destOrd="0" presId="urn:microsoft.com/office/officeart/2005/8/layout/process5"/>
    <dgm:cxn modelId="{316C4BA3-94AD-43E2-9821-ADD865E07E3A}" type="presOf" srcId="{23123C5D-8D59-417D-806E-71644DA3E16B}" destId="{90817D6A-F81B-4BBF-BD50-C8AE8C5CAA34}" srcOrd="0" destOrd="0" presId="urn:microsoft.com/office/officeart/2005/8/layout/process5"/>
    <dgm:cxn modelId="{E78AA4A7-0112-435E-BF93-A46BAC2B825A}" type="presOf" srcId="{52783461-F7F7-426D-88C9-7D2B867087A5}" destId="{9DE1C626-D6A4-47B1-9EB9-108B07481D93}" srcOrd="0" destOrd="0" presId="urn:microsoft.com/office/officeart/2005/8/layout/process5"/>
    <dgm:cxn modelId="{2B899EB1-4F3A-4AB9-9D7F-D53076B3A414}" type="presOf" srcId="{FFB2F11B-6A76-4F80-8F8C-21F528B69E2C}" destId="{15257471-7FD5-41F5-8C18-0498A381BE74}" srcOrd="0" destOrd="0" presId="urn:microsoft.com/office/officeart/2005/8/layout/process5"/>
    <dgm:cxn modelId="{4896E4B1-D594-4EBD-9B24-F95B51D5866B}" type="presOf" srcId="{EE3E94E3-9C32-4B80-A29B-25944022754D}" destId="{075E1D80-4B3E-4BA4-AAD6-3235E2273419}" srcOrd="0" destOrd="0" presId="urn:microsoft.com/office/officeart/2005/8/layout/process5"/>
    <dgm:cxn modelId="{569AADC3-887C-492C-A7D5-239EC70CED9D}" srcId="{A6E5B779-8A6A-428C-B3CE-27ADBD7A2112}" destId="{FF1066F3-56EA-4A59-8650-8903094D82BF}" srcOrd="13" destOrd="0" parTransId="{E2E0413C-0DBB-4E59-9F44-6527BC45DB9F}" sibTransId="{7B9C960D-1399-43D0-9FFF-9DB14A87A3EF}"/>
    <dgm:cxn modelId="{974AE8C4-56F7-4044-8147-7124E31A977C}" type="presOf" srcId="{9707984B-2922-4DD7-B2AF-E06B51A2890E}" destId="{1FA395A5-5BBE-4A9B-B0F6-BCB8EEAD9F94}" srcOrd="1" destOrd="0" presId="urn:microsoft.com/office/officeart/2005/8/layout/process5"/>
    <dgm:cxn modelId="{86F56CCF-4703-40F1-8C85-E7FC2E728EB3}" type="presOf" srcId="{A0E5BA08-9752-4F48-9D16-80AC28355E4B}" destId="{188B35D1-31B7-4D9E-B273-03DD9659D19E}" srcOrd="0" destOrd="0" presId="urn:microsoft.com/office/officeart/2005/8/layout/process5"/>
    <dgm:cxn modelId="{16F406D1-F168-4EFB-AE4D-9442743C9B5D}" srcId="{A6E5B779-8A6A-428C-B3CE-27ADBD7A2112}" destId="{B08FCAE4-13FE-490D-8026-CC666E486A7E}" srcOrd="1" destOrd="0" parTransId="{5E8C0948-971B-41BF-9957-F6DB4A6271F9}" sibTransId="{B2A67ECD-9578-4D0E-B9BC-1DC156579C3C}"/>
    <dgm:cxn modelId="{79D910D4-5337-4A2D-8CD3-88C2D878FA90}" type="presOf" srcId="{65F92B81-F9A8-4501-95B8-4B91C37C09D9}" destId="{ECDF7BEB-CAC0-4075-BB06-23BB8FEA5E19}" srcOrd="1" destOrd="0" presId="urn:microsoft.com/office/officeart/2005/8/layout/process5"/>
    <dgm:cxn modelId="{B83FFCD6-EC16-4B94-B937-F82668765789}" srcId="{A6E5B779-8A6A-428C-B3CE-27ADBD7A2112}" destId="{790429F2-22C6-485E-9AB4-156621268E76}" srcOrd="7" destOrd="0" parTransId="{69979A62-EF20-40AB-BA3B-83A8940FF31C}" sibTransId="{A0E5BA08-9752-4F48-9D16-80AC28355E4B}"/>
    <dgm:cxn modelId="{E77B22E5-AF11-48C4-8E53-18BF13D0D895}" type="presOf" srcId="{5ADE6B4B-E194-40F2-909B-CF4996CDC88D}" destId="{C9BFB20B-FCBB-46E5-9A35-EA4F597B8115}" srcOrd="0" destOrd="0" presId="urn:microsoft.com/office/officeart/2005/8/layout/process5"/>
    <dgm:cxn modelId="{7D796DE6-0282-4ACE-8CC6-6A9CF07503E0}" type="presOf" srcId="{862CF441-4A19-4882-80E3-936E83EB7C35}" destId="{D045C5BB-1D0C-49D6-B0AE-8510E0167DD8}" srcOrd="0" destOrd="0" presId="urn:microsoft.com/office/officeart/2005/8/layout/process5"/>
    <dgm:cxn modelId="{961C74E6-6AB0-46D1-8A4C-391DA4AE8ED7}" srcId="{A6E5B779-8A6A-428C-B3CE-27ADBD7A2112}" destId="{DEAABF5E-3792-4944-AB8E-2F79AA99086B}" srcOrd="0" destOrd="0" parTransId="{3A7E3078-5DF7-4F1E-BEF8-09A852EAB230}" sibTransId="{34A5E84C-A94A-46B7-B4F1-5EA4F3591923}"/>
    <dgm:cxn modelId="{E39B20E8-E8EB-458B-847D-1D42C6B2E51E}" type="presOf" srcId="{1435F77D-1241-43B7-89B9-FD0037D84867}" destId="{A9AAC694-4DA1-4CDB-B441-B21B85CB25DB}" srcOrd="0" destOrd="0" presId="urn:microsoft.com/office/officeart/2005/8/layout/process5"/>
    <dgm:cxn modelId="{CB8701E9-C296-47A0-BC4A-0F031EFBD617}" type="presOf" srcId="{C82DA2B9-0840-4126-B593-0FF0E60AA99A}" destId="{3A364517-03CD-484F-99A7-3FD47DAA63D3}" srcOrd="0" destOrd="0" presId="urn:microsoft.com/office/officeart/2005/8/layout/process5"/>
    <dgm:cxn modelId="{51827EE9-2728-4378-92D3-78F4E5D01040}" type="presOf" srcId="{7B9C960D-1399-43D0-9FFF-9DB14A87A3EF}" destId="{C0B05777-EF86-4656-B0F4-EB7D71638C2F}" srcOrd="1" destOrd="0" presId="urn:microsoft.com/office/officeart/2005/8/layout/process5"/>
    <dgm:cxn modelId="{D3D6D8EA-00DA-4774-9FFC-BF28F1AAC41C}" type="presOf" srcId="{88DF33B3-249A-4592-BCC2-38EB4B6601F0}" destId="{7EC793D3-3A72-44E7-BAFE-4E75185C2B4A}" srcOrd="1" destOrd="0" presId="urn:microsoft.com/office/officeart/2005/8/layout/process5"/>
    <dgm:cxn modelId="{46328CF4-0148-4AB5-A137-FF6D3B5CB440}" type="presOf" srcId="{9707984B-2922-4DD7-B2AF-E06B51A2890E}" destId="{B1CB0F26-E1BB-4323-B0B6-AFB57B14D887}" srcOrd="0" destOrd="0" presId="urn:microsoft.com/office/officeart/2005/8/layout/process5"/>
    <dgm:cxn modelId="{5433E7F6-1CF7-42BF-9387-DC49875095F0}" srcId="{A6E5B779-8A6A-428C-B3CE-27ADBD7A2112}" destId="{B5B8770B-AC6D-4CCC-9E4A-B6D060698798}" srcOrd="4" destOrd="0" parTransId="{07E88472-F3E3-4265-8FFF-585892365907}" sibTransId="{9707984B-2922-4DD7-B2AF-E06B51A2890E}"/>
    <dgm:cxn modelId="{26693EF8-3C51-49F4-8AA8-765C98F6DF5D}" type="presOf" srcId="{A6E5B779-8A6A-428C-B3CE-27ADBD7A2112}" destId="{7B534502-9FDF-4353-BEEC-A548551D2080}" srcOrd="0" destOrd="0" presId="urn:microsoft.com/office/officeart/2005/8/layout/process5"/>
    <dgm:cxn modelId="{16FEDBFF-8B83-4DC6-B75C-D0B75B29FA22}" type="presOf" srcId="{1435F77D-1241-43B7-89B9-FD0037D84867}" destId="{73BC17C8-97E5-497E-86EF-29F111B712F4}" srcOrd="1" destOrd="0" presId="urn:microsoft.com/office/officeart/2005/8/layout/process5"/>
    <dgm:cxn modelId="{7410F0B2-A3FF-4FD3-9BEF-DA92DA86A317}" type="presParOf" srcId="{7B534502-9FDF-4353-BEEC-A548551D2080}" destId="{605C4C8E-CB92-4FA1-ACA0-EB317411CCDB}" srcOrd="0" destOrd="0" presId="urn:microsoft.com/office/officeart/2005/8/layout/process5"/>
    <dgm:cxn modelId="{2FDAA415-0B0A-4E6D-9799-42F3969EF2F1}" type="presParOf" srcId="{7B534502-9FDF-4353-BEEC-A548551D2080}" destId="{0D3D6A9F-E2FA-4C6F-8C58-73E3323A2EE3}" srcOrd="1" destOrd="0" presId="urn:microsoft.com/office/officeart/2005/8/layout/process5"/>
    <dgm:cxn modelId="{378089C0-D074-4B32-B133-52713A3C649A}" type="presParOf" srcId="{0D3D6A9F-E2FA-4C6F-8C58-73E3323A2EE3}" destId="{8BE699F8-573E-4937-8A7A-C560C72CA43E}" srcOrd="0" destOrd="0" presId="urn:microsoft.com/office/officeart/2005/8/layout/process5"/>
    <dgm:cxn modelId="{AB776475-0F76-480F-9AAA-A8BCD330AAD2}" type="presParOf" srcId="{7B534502-9FDF-4353-BEEC-A548551D2080}" destId="{E6200FA9-FBE5-42DC-8388-DD65DC101ADC}" srcOrd="2" destOrd="0" presId="urn:microsoft.com/office/officeart/2005/8/layout/process5"/>
    <dgm:cxn modelId="{67FC43C8-FDCC-4D33-ADF1-296727F1852C}" type="presParOf" srcId="{7B534502-9FDF-4353-BEEC-A548551D2080}" destId="{2B8A61F2-92C0-429A-A9E3-15B5CF524718}" srcOrd="3" destOrd="0" presId="urn:microsoft.com/office/officeart/2005/8/layout/process5"/>
    <dgm:cxn modelId="{17C5A40F-A555-46A2-896C-2850A0C3E883}" type="presParOf" srcId="{2B8A61F2-92C0-429A-A9E3-15B5CF524718}" destId="{6D40BC8A-841A-4144-B7D3-64AF608F81C8}" srcOrd="0" destOrd="0" presId="urn:microsoft.com/office/officeart/2005/8/layout/process5"/>
    <dgm:cxn modelId="{2AD69F7B-F0B7-4B42-81F8-C8B017BC045B}" type="presParOf" srcId="{7B534502-9FDF-4353-BEEC-A548551D2080}" destId="{942E88A6-FA1F-4223-8740-539697AF9906}" srcOrd="4" destOrd="0" presId="urn:microsoft.com/office/officeart/2005/8/layout/process5"/>
    <dgm:cxn modelId="{EE954453-611A-485C-8B33-7AF4A0468FA9}" type="presParOf" srcId="{7B534502-9FDF-4353-BEEC-A548551D2080}" destId="{3A364517-03CD-484F-99A7-3FD47DAA63D3}" srcOrd="5" destOrd="0" presId="urn:microsoft.com/office/officeart/2005/8/layout/process5"/>
    <dgm:cxn modelId="{4E2A08E8-630C-4AB0-B2E8-81C279066655}" type="presParOf" srcId="{3A364517-03CD-484F-99A7-3FD47DAA63D3}" destId="{33D144BB-1E07-466C-859B-F764FC632734}" srcOrd="0" destOrd="0" presId="urn:microsoft.com/office/officeart/2005/8/layout/process5"/>
    <dgm:cxn modelId="{C7B2190A-A967-411C-915B-20248561E7C0}" type="presParOf" srcId="{7B534502-9FDF-4353-BEEC-A548551D2080}" destId="{7C2068EC-6403-4D4E-A24C-0DE262B090C8}" srcOrd="6" destOrd="0" presId="urn:microsoft.com/office/officeart/2005/8/layout/process5"/>
    <dgm:cxn modelId="{5DB3E1C2-7E70-4E47-A34A-E59B64CBA8CF}" type="presParOf" srcId="{7B534502-9FDF-4353-BEEC-A548551D2080}" destId="{1639F920-F854-4C98-BDF9-A3F044601F81}" srcOrd="7" destOrd="0" presId="urn:microsoft.com/office/officeart/2005/8/layout/process5"/>
    <dgm:cxn modelId="{3EB32A02-14A2-428A-BFF6-2554ED2011B2}" type="presParOf" srcId="{1639F920-F854-4C98-BDF9-A3F044601F81}" destId="{FFB1A19B-2EA1-4B19-840E-00D51DC74BA8}" srcOrd="0" destOrd="0" presId="urn:microsoft.com/office/officeart/2005/8/layout/process5"/>
    <dgm:cxn modelId="{F95C5815-EE6F-4DA9-BF9A-6DCAA9B7BC39}" type="presParOf" srcId="{7B534502-9FDF-4353-BEEC-A548551D2080}" destId="{71800DF3-68C0-4B0A-8F15-2A3832BF4EF8}" srcOrd="8" destOrd="0" presId="urn:microsoft.com/office/officeart/2005/8/layout/process5"/>
    <dgm:cxn modelId="{8263B3EE-CC07-4AB4-8967-A281BD73D060}" type="presParOf" srcId="{7B534502-9FDF-4353-BEEC-A548551D2080}" destId="{B1CB0F26-E1BB-4323-B0B6-AFB57B14D887}" srcOrd="9" destOrd="0" presId="urn:microsoft.com/office/officeart/2005/8/layout/process5"/>
    <dgm:cxn modelId="{20279FDB-AFA0-44CA-A76B-042F28BEE7B6}" type="presParOf" srcId="{B1CB0F26-E1BB-4323-B0B6-AFB57B14D887}" destId="{1FA395A5-5BBE-4A9B-B0F6-BCB8EEAD9F94}" srcOrd="0" destOrd="0" presId="urn:microsoft.com/office/officeart/2005/8/layout/process5"/>
    <dgm:cxn modelId="{57A37F28-8642-4F4E-8FCD-4570E7CBE9C0}" type="presParOf" srcId="{7B534502-9FDF-4353-BEEC-A548551D2080}" destId="{57BBD16D-D226-4D5B-8337-F26CFADD6B79}" srcOrd="10" destOrd="0" presId="urn:microsoft.com/office/officeart/2005/8/layout/process5"/>
    <dgm:cxn modelId="{8421F424-E9C0-417D-B48F-2BB871C7E26E}" type="presParOf" srcId="{7B534502-9FDF-4353-BEEC-A548551D2080}" destId="{C9BFB20B-FCBB-46E5-9A35-EA4F597B8115}" srcOrd="11" destOrd="0" presId="urn:microsoft.com/office/officeart/2005/8/layout/process5"/>
    <dgm:cxn modelId="{997B885E-A59D-4632-B03E-7FAACBF94CAF}" type="presParOf" srcId="{C9BFB20B-FCBB-46E5-9A35-EA4F597B8115}" destId="{A7699839-C01A-40E9-8107-2177F90711AF}" srcOrd="0" destOrd="0" presId="urn:microsoft.com/office/officeart/2005/8/layout/process5"/>
    <dgm:cxn modelId="{37E6999C-AD91-4E0B-A1D6-423EF4BB5C51}" type="presParOf" srcId="{7B534502-9FDF-4353-BEEC-A548551D2080}" destId="{E7A5D0FC-3F01-4ACF-A7B7-02226DBAFAE3}" srcOrd="12" destOrd="0" presId="urn:microsoft.com/office/officeart/2005/8/layout/process5"/>
    <dgm:cxn modelId="{FE38760F-5753-4095-A946-5F4F9AF5DAB3}" type="presParOf" srcId="{7B534502-9FDF-4353-BEEC-A548551D2080}" destId="{738567EA-7D62-424E-8968-BD85B7142F93}" srcOrd="13" destOrd="0" presId="urn:microsoft.com/office/officeart/2005/8/layout/process5"/>
    <dgm:cxn modelId="{D6B2EABA-77E6-47D6-8059-3E2C26518184}" type="presParOf" srcId="{738567EA-7D62-424E-8968-BD85B7142F93}" destId="{84EFB5CE-4E91-4494-BB5F-C1EBA8BDAB6D}" srcOrd="0" destOrd="0" presId="urn:microsoft.com/office/officeart/2005/8/layout/process5"/>
    <dgm:cxn modelId="{22A6606B-9150-4486-8384-DC0E32678E1B}" type="presParOf" srcId="{7B534502-9FDF-4353-BEEC-A548551D2080}" destId="{A3CAA0F6-C360-49F3-910D-2DF9B11308C0}" srcOrd="14" destOrd="0" presId="urn:microsoft.com/office/officeart/2005/8/layout/process5"/>
    <dgm:cxn modelId="{ACEA0C81-477A-44CD-BA99-6A298AF0129A}" type="presParOf" srcId="{7B534502-9FDF-4353-BEEC-A548551D2080}" destId="{188B35D1-31B7-4D9E-B273-03DD9659D19E}" srcOrd="15" destOrd="0" presId="urn:microsoft.com/office/officeart/2005/8/layout/process5"/>
    <dgm:cxn modelId="{82605D21-6E2B-4967-B64E-4A52B36C3E2F}" type="presParOf" srcId="{188B35D1-31B7-4D9E-B273-03DD9659D19E}" destId="{4B793CC8-10A9-4DF3-94AA-CAF6CE4C6B7D}" srcOrd="0" destOrd="0" presId="urn:microsoft.com/office/officeart/2005/8/layout/process5"/>
    <dgm:cxn modelId="{2EA0BDDD-DEF5-4259-8B3F-BFB560D6D16A}" type="presParOf" srcId="{7B534502-9FDF-4353-BEEC-A548551D2080}" destId="{9DE1C626-D6A4-47B1-9EB9-108B07481D93}" srcOrd="16" destOrd="0" presId="urn:microsoft.com/office/officeart/2005/8/layout/process5"/>
    <dgm:cxn modelId="{B0E3857C-674D-482E-A6F4-56154B192AD4}" type="presParOf" srcId="{7B534502-9FDF-4353-BEEC-A548551D2080}" destId="{9DF530EF-E82F-4888-8692-80BA852F54A5}" srcOrd="17" destOrd="0" presId="urn:microsoft.com/office/officeart/2005/8/layout/process5"/>
    <dgm:cxn modelId="{0A87E45B-235B-4088-A236-4C59083D618C}" type="presParOf" srcId="{9DF530EF-E82F-4888-8692-80BA852F54A5}" destId="{4FB7B838-A0B0-433C-862F-A39109BD6AE9}" srcOrd="0" destOrd="0" presId="urn:microsoft.com/office/officeart/2005/8/layout/process5"/>
    <dgm:cxn modelId="{59257C4B-D3DF-4AA1-9524-90474E113301}" type="presParOf" srcId="{7B534502-9FDF-4353-BEEC-A548551D2080}" destId="{DF0BC2CD-0ADA-4E34-B472-8CF335D8B257}" srcOrd="18" destOrd="0" presId="urn:microsoft.com/office/officeart/2005/8/layout/process5"/>
    <dgm:cxn modelId="{C220F216-210C-4626-90B2-7B8C515C49BB}" type="presParOf" srcId="{7B534502-9FDF-4353-BEEC-A548551D2080}" destId="{A9AAC694-4DA1-4CDB-B441-B21B85CB25DB}" srcOrd="19" destOrd="0" presId="urn:microsoft.com/office/officeart/2005/8/layout/process5"/>
    <dgm:cxn modelId="{388F8CC4-8B62-4579-8C92-EE7B080BDAB5}" type="presParOf" srcId="{A9AAC694-4DA1-4CDB-B441-B21B85CB25DB}" destId="{73BC17C8-97E5-497E-86EF-29F111B712F4}" srcOrd="0" destOrd="0" presId="urn:microsoft.com/office/officeart/2005/8/layout/process5"/>
    <dgm:cxn modelId="{1AA281EF-267A-40A0-8F9D-3B5D47E773B7}" type="presParOf" srcId="{7B534502-9FDF-4353-BEEC-A548551D2080}" destId="{15257471-7FD5-41F5-8C18-0498A381BE74}" srcOrd="20" destOrd="0" presId="urn:microsoft.com/office/officeart/2005/8/layout/process5"/>
    <dgm:cxn modelId="{44FD55AA-430A-4719-9514-1EE736C92E45}" type="presParOf" srcId="{7B534502-9FDF-4353-BEEC-A548551D2080}" destId="{90817D6A-F81B-4BBF-BD50-C8AE8C5CAA34}" srcOrd="21" destOrd="0" presId="urn:microsoft.com/office/officeart/2005/8/layout/process5"/>
    <dgm:cxn modelId="{A0B42545-5838-4B47-9F33-47E114CB7F14}" type="presParOf" srcId="{90817D6A-F81B-4BBF-BD50-C8AE8C5CAA34}" destId="{18D40BDD-4028-4843-AF14-6BD555DA9204}" srcOrd="0" destOrd="0" presId="urn:microsoft.com/office/officeart/2005/8/layout/process5"/>
    <dgm:cxn modelId="{28C04885-5E71-4A9F-A0EC-934C940D72D2}" type="presParOf" srcId="{7B534502-9FDF-4353-BEEC-A548551D2080}" destId="{C4DF0FA0-6359-487B-8F39-AA2928FD5A92}" srcOrd="22" destOrd="0" presId="urn:microsoft.com/office/officeart/2005/8/layout/process5"/>
    <dgm:cxn modelId="{8AA57684-E358-4B1F-8FA1-9A15DD7CC48B}" type="presParOf" srcId="{7B534502-9FDF-4353-BEEC-A548551D2080}" destId="{088BBCCB-DF6A-4B37-80E9-A15C97FAE852}" srcOrd="23" destOrd="0" presId="urn:microsoft.com/office/officeart/2005/8/layout/process5"/>
    <dgm:cxn modelId="{DE69B8DB-1AF8-4F99-878B-CE35CBC1BBAA}" type="presParOf" srcId="{088BBCCB-DF6A-4B37-80E9-A15C97FAE852}" destId="{BE08CD19-E98D-4428-89E3-7EC0010F88AF}" srcOrd="0" destOrd="0" presId="urn:microsoft.com/office/officeart/2005/8/layout/process5"/>
    <dgm:cxn modelId="{049D1849-9F56-4823-8F48-8EB56BC2BFF1}" type="presParOf" srcId="{7B534502-9FDF-4353-BEEC-A548551D2080}" destId="{075E1D80-4B3E-4BA4-AAD6-3235E2273419}" srcOrd="24" destOrd="0" presId="urn:microsoft.com/office/officeart/2005/8/layout/process5"/>
    <dgm:cxn modelId="{4ECBF19F-E08F-444B-AAC9-623F0F2C1F6A}" type="presParOf" srcId="{7B534502-9FDF-4353-BEEC-A548551D2080}" destId="{FA0DF498-A698-49BF-A4F8-3F52166FDDEB}" srcOrd="25" destOrd="0" presId="urn:microsoft.com/office/officeart/2005/8/layout/process5"/>
    <dgm:cxn modelId="{0CBEC43D-CD4F-43F3-8836-F017489ABD48}" type="presParOf" srcId="{FA0DF498-A698-49BF-A4F8-3F52166FDDEB}" destId="{7EC793D3-3A72-44E7-BAFE-4E75185C2B4A}" srcOrd="0" destOrd="0" presId="urn:microsoft.com/office/officeart/2005/8/layout/process5"/>
    <dgm:cxn modelId="{DC460106-AFDD-4067-BCC7-78DEEC0985F6}" type="presParOf" srcId="{7B534502-9FDF-4353-BEEC-A548551D2080}" destId="{502BA422-9AC2-4ECC-BB5B-96506169AEB3}" srcOrd="26" destOrd="0" presId="urn:microsoft.com/office/officeart/2005/8/layout/process5"/>
    <dgm:cxn modelId="{8CE08094-45DC-437D-84F1-A3E501D80001}" type="presParOf" srcId="{7B534502-9FDF-4353-BEEC-A548551D2080}" destId="{F9137A90-4D80-4630-AF7D-E2698DD00902}" srcOrd="27" destOrd="0" presId="urn:microsoft.com/office/officeart/2005/8/layout/process5"/>
    <dgm:cxn modelId="{66CE633B-9BB7-4327-A21E-C8DE89360828}" type="presParOf" srcId="{F9137A90-4D80-4630-AF7D-E2698DD00902}" destId="{C0B05777-EF86-4656-B0F4-EB7D71638C2F}" srcOrd="0" destOrd="0" presId="urn:microsoft.com/office/officeart/2005/8/layout/process5"/>
    <dgm:cxn modelId="{5FD424D9-33BD-47A1-8984-E24602EAF30D}" type="presParOf" srcId="{7B534502-9FDF-4353-BEEC-A548551D2080}" destId="{D045C5BB-1D0C-49D6-B0AE-8510E0167DD8}" srcOrd="28" destOrd="0" presId="urn:microsoft.com/office/officeart/2005/8/layout/process5"/>
    <dgm:cxn modelId="{E3BE48ED-996D-4F37-A395-59204BF9178B}" type="presParOf" srcId="{7B534502-9FDF-4353-BEEC-A548551D2080}" destId="{BEFD5F7D-2482-4D82-9516-A8EB1823B23E}" srcOrd="29" destOrd="0" presId="urn:microsoft.com/office/officeart/2005/8/layout/process5"/>
    <dgm:cxn modelId="{C6A54146-AAF9-40FE-9024-2EBAC0748AC1}" type="presParOf" srcId="{BEFD5F7D-2482-4D82-9516-A8EB1823B23E}" destId="{ECDF7BEB-CAC0-4075-BB06-23BB8FEA5E19}" srcOrd="0" destOrd="0" presId="urn:microsoft.com/office/officeart/2005/8/layout/process5"/>
    <dgm:cxn modelId="{E1B84621-6030-40BA-9786-2E2540633623}" type="presParOf" srcId="{7B534502-9FDF-4353-BEEC-A548551D2080}" destId="{E734EAFE-32E0-4049-B75F-70D23D8150DB}" srcOrd="3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6EF618-C4AF-4409-BB6A-AC3F41BD12AA}" type="doc">
      <dgm:prSet loTypeId="urn:microsoft.com/office/officeart/2018/5/layout/IconCircleLabel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FF3A6754-119F-4AFC-ACD4-448DE37E4D3D}">
      <dgm:prSet/>
      <dgm:spPr/>
      <dgm:t>
        <a:bodyPr/>
        <a:lstStyle/>
        <a:p>
          <a:pPr>
            <a:lnSpc>
              <a:spcPct val="100000"/>
            </a:lnSpc>
            <a:defRPr cap="all"/>
          </a:pPr>
          <a:r>
            <a:rPr lang="en-US" baseline="0"/>
            <a:t>The problem we think about and find a solution to is increasing plant waste and non-renewable energy resources used. These pollute the environment, increase carbon emissions, harm nature and disrupt the ecosystem.</a:t>
          </a:r>
          <a:endParaRPr lang="en-US"/>
        </a:p>
      </dgm:t>
    </dgm:pt>
    <dgm:pt modelId="{38DAEC02-986F-4B3C-919B-E0BDF4BB82AC}" type="parTrans" cxnId="{334FBE49-7705-4370-8F2A-1AE84E3F4E0A}">
      <dgm:prSet/>
      <dgm:spPr/>
      <dgm:t>
        <a:bodyPr/>
        <a:lstStyle/>
        <a:p>
          <a:endParaRPr lang="en-US"/>
        </a:p>
      </dgm:t>
    </dgm:pt>
    <dgm:pt modelId="{84A2B410-5F04-46E9-886D-F32663A4B282}" type="sibTrans" cxnId="{334FBE49-7705-4370-8F2A-1AE84E3F4E0A}">
      <dgm:prSet/>
      <dgm:spPr/>
      <dgm:t>
        <a:bodyPr/>
        <a:lstStyle/>
        <a:p>
          <a:endParaRPr lang="en-US"/>
        </a:p>
      </dgm:t>
    </dgm:pt>
    <dgm:pt modelId="{F19BA18F-6A6D-4574-A42F-85D6688D9823}">
      <dgm:prSet/>
      <dgm:spPr/>
      <dgm:t>
        <a:bodyPr/>
        <a:lstStyle/>
        <a:p>
          <a:pPr>
            <a:lnSpc>
              <a:spcPct val="100000"/>
            </a:lnSpc>
            <a:defRPr cap="all"/>
          </a:pPr>
          <a:r>
            <a:rPr lang="en-US" baseline="0"/>
            <a:t>Waste plants that farmers try to destroy by burning after harvest are used as waste plants, coal and wood that people use for heating or cooking things. These pollution problems basically cause permanent damage to nature and humanity.</a:t>
          </a:r>
          <a:endParaRPr lang="en-US"/>
        </a:p>
      </dgm:t>
    </dgm:pt>
    <dgm:pt modelId="{DDA97485-E239-424D-8F95-2172F78715E5}" type="parTrans" cxnId="{A609E7B2-8628-4C14-A252-305D4BE3A165}">
      <dgm:prSet/>
      <dgm:spPr/>
      <dgm:t>
        <a:bodyPr/>
        <a:lstStyle/>
        <a:p>
          <a:endParaRPr lang="en-US"/>
        </a:p>
      </dgm:t>
    </dgm:pt>
    <dgm:pt modelId="{71FD024A-D329-48A7-AB95-AD713F647260}" type="sibTrans" cxnId="{A609E7B2-8628-4C14-A252-305D4BE3A165}">
      <dgm:prSet/>
      <dgm:spPr/>
      <dgm:t>
        <a:bodyPr/>
        <a:lstStyle/>
        <a:p>
          <a:endParaRPr lang="en-US"/>
        </a:p>
      </dgm:t>
    </dgm:pt>
    <dgm:pt modelId="{5F44A6D3-6CD2-4D81-B188-CAD94ABE6DC4}" type="pres">
      <dgm:prSet presAssocID="{286EF618-C4AF-4409-BB6A-AC3F41BD12AA}" presName="root" presStyleCnt="0">
        <dgm:presLayoutVars>
          <dgm:dir/>
          <dgm:resizeHandles val="exact"/>
        </dgm:presLayoutVars>
      </dgm:prSet>
      <dgm:spPr/>
    </dgm:pt>
    <dgm:pt modelId="{9C5069A7-9731-49C5-BA86-EEC695854234}" type="pres">
      <dgm:prSet presAssocID="{FF3A6754-119F-4AFC-ACD4-448DE37E4D3D}" presName="compNode" presStyleCnt="0"/>
      <dgm:spPr/>
    </dgm:pt>
    <dgm:pt modelId="{36489ADD-CF80-4BE1-96FC-B9CC3D7DCA2B}" type="pres">
      <dgm:prSet presAssocID="{FF3A6754-119F-4AFC-ACD4-448DE37E4D3D}" presName="iconBgRect" presStyleLbl="bgShp" presStyleIdx="0" presStyleCnt="2"/>
      <dgm:spPr/>
    </dgm:pt>
    <dgm:pt modelId="{DDB0D17A-1D06-4908-8BDD-87CCC8F639D1}" type="pres">
      <dgm:prSet presAssocID="{FF3A6754-119F-4AFC-ACD4-448DE37E4D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ürdürülebilirlik"/>
        </a:ext>
      </dgm:extLst>
    </dgm:pt>
    <dgm:pt modelId="{5F75D369-F678-4B9B-AFE9-E1BE45CF345E}" type="pres">
      <dgm:prSet presAssocID="{FF3A6754-119F-4AFC-ACD4-448DE37E4D3D}" presName="spaceRect" presStyleCnt="0"/>
      <dgm:spPr/>
    </dgm:pt>
    <dgm:pt modelId="{B7A4A592-51D1-4DE1-825E-D33822967D1C}" type="pres">
      <dgm:prSet presAssocID="{FF3A6754-119F-4AFC-ACD4-448DE37E4D3D}" presName="textRect" presStyleLbl="revTx" presStyleIdx="0" presStyleCnt="2">
        <dgm:presLayoutVars>
          <dgm:chMax val="1"/>
          <dgm:chPref val="1"/>
        </dgm:presLayoutVars>
      </dgm:prSet>
      <dgm:spPr/>
    </dgm:pt>
    <dgm:pt modelId="{5793DEB2-659A-41C6-BE4A-F7C79FC20A57}" type="pres">
      <dgm:prSet presAssocID="{84A2B410-5F04-46E9-886D-F32663A4B282}" presName="sibTrans" presStyleCnt="0"/>
      <dgm:spPr/>
    </dgm:pt>
    <dgm:pt modelId="{BCC71307-3F7D-4BE7-A789-7A6371C37312}" type="pres">
      <dgm:prSet presAssocID="{F19BA18F-6A6D-4574-A42F-85D6688D9823}" presName="compNode" presStyleCnt="0"/>
      <dgm:spPr/>
    </dgm:pt>
    <dgm:pt modelId="{67F4B962-F63B-46E3-AE0C-F123527294D4}" type="pres">
      <dgm:prSet presAssocID="{F19BA18F-6A6D-4574-A42F-85D6688D9823}" presName="iconBgRect" presStyleLbl="bgShp" presStyleIdx="1" presStyleCnt="2"/>
      <dgm:spPr/>
    </dgm:pt>
    <dgm:pt modelId="{FEAB83AC-9CA0-4589-A683-DC4A8B001BFB}" type="pres">
      <dgm:prSet presAssocID="{F19BA18F-6A6D-4574-A42F-85D6688D98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Yanıcı"/>
        </a:ext>
      </dgm:extLst>
    </dgm:pt>
    <dgm:pt modelId="{D07B5977-7282-4268-8AA2-F931BDE427DF}" type="pres">
      <dgm:prSet presAssocID="{F19BA18F-6A6D-4574-A42F-85D6688D9823}" presName="spaceRect" presStyleCnt="0"/>
      <dgm:spPr/>
    </dgm:pt>
    <dgm:pt modelId="{2131E28A-F573-4F9D-895E-B9F47CD19889}" type="pres">
      <dgm:prSet presAssocID="{F19BA18F-6A6D-4574-A42F-85D6688D9823}" presName="textRect" presStyleLbl="revTx" presStyleIdx="1" presStyleCnt="2">
        <dgm:presLayoutVars>
          <dgm:chMax val="1"/>
          <dgm:chPref val="1"/>
        </dgm:presLayoutVars>
      </dgm:prSet>
      <dgm:spPr/>
    </dgm:pt>
  </dgm:ptLst>
  <dgm:cxnLst>
    <dgm:cxn modelId="{2A701A13-F170-4A79-9D49-8A6C3242E7BE}" type="presOf" srcId="{286EF618-C4AF-4409-BB6A-AC3F41BD12AA}" destId="{5F44A6D3-6CD2-4D81-B188-CAD94ABE6DC4}" srcOrd="0" destOrd="0" presId="urn:microsoft.com/office/officeart/2018/5/layout/IconCircleLabelList"/>
    <dgm:cxn modelId="{36169041-9E7C-46F2-A64C-B67EBE88AB0A}" type="presOf" srcId="{F19BA18F-6A6D-4574-A42F-85D6688D9823}" destId="{2131E28A-F573-4F9D-895E-B9F47CD19889}" srcOrd="0" destOrd="0" presId="urn:microsoft.com/office/officeart/2018/5/layout/IconCircleLabelList"/>
    <dgm:cxn modelId="{15D27468-92CE-4650-A725-278F77288697}" type="presOf" srcId="{FF3A6754-119F-4AFC-ACD4-448DE37E4D3D}" destId="{B7A4A592-51D1-4DE1-825E-D33822967D1C}" srcOrd="0" destOrd="0" presId="urn:microsoft.com/office/officeart/2018/5/layout/IconCircleLabelList"/>
    <dgm:cxn modelId="{334FBE49-7705-4370-8F2A-1AE84E3F4E0A}" srcId="{286EF618-C4AF-4409-BB6A-AC3F41BD12AA}" destId="{FF3A6754-119F-4AFC-ACD4-448DE37E4D3D}" srcOrd="0" destOrd="0" parTransId="{38DAEC02-986F-4B3C-919B-E0BDF4BB82AC}" sibTransId="{84A2B410-5F04-46E9-886D-F32663A4B282}"/>
    <dgm:cxn modelId="{A609E7B2-8628-4C14-A252-305D4BE3A165}" srcId="{286EF618-C4AF-4409-BB6A-AC3F41BD12AA}" destId="{F19BA18F-6A6D-4574-A42F-85D6688D9823}" srcOrd="1" destOrd="0" parTransId="{DDA97485-E239-424D-8F95-2172F78715E5}" sibTransId="{71FD024A-D329-48A7-AB95-AD713F647260}"/>
    <dgm:cxn modelId="{9BD933D4-5004-4727-AE9E-A33050F57FF0}" type="presParOf" srcId="{5F44A6D3-6CD2-4D81-B188-CAD94ABE6DC4}" destId="{9C5069A7-9731-49C5-BA86-EEC695854234}" srcOrd="0" destOrd="0" presId="urn:microsoft.com/office/officeart/2018/5/layout/IconCircleLabelList"/>
    <dgm:cxn modelId="{F7F14AB1-F953-4E4C-A380-47BCDD6C8C31}" type="presParOf" srcId="{9C5069A7-9731-49C5-BA86-EEC695854234}" destId="{36489ADD-CF80-4BE1-96FC-B9CC3D7DCA2B}" srcOrd="0" destOrd="0" presId="urn:microsoft.com/office/officeart/2018/5/layout/IconCircleLabelList"/>
    <dgm:cxn modelId="{492FBB52-AD3E-43D2-B71E-F6EEA020E272}" type="presParOf" srcId="{9C5069A7-9731-49C5-BA86-EEC695854234}" destId="{DDB0D17A-1D06-4908-8BDD-87CCC8F639D1}" srcOrd="1" destOrd="0" presId="urn:microsoft.com/office/officeart/2018/5/layout/IconCircleLabelList"/>
    <dgm:cxn modelId="{3E6DE107-C88B-4DBE-B81D-C2461B3B26C7}" type="presParOf" srcId="{9C5069A7-9731-49C5-BA86-EEC695854234}" destId="{5F75D369-F678-4B9B-AFE9-E1BE45CF345E}" srcOrd="2" destOrd="0" presId="urn:microsoft.com/office/officeart/2018/5/layout/IconCircleLabelList"/>
    <dgm:cxn modelId="{23DF6429-82AD-4C4E-8E95-8204F1E51199}" type="presParOf" srcId="{9C5069A7-9731-49C5-BA86-EEC695854234}" destId="{B7A4A592-51D1-4DE1-825E-D33822967D1C}" srcOrd="3" destOrd="0" presId="urn:microsoft.com/office/officeart/2018/5/layout/IconCircleLabelList"/>
    <dgm:cxn modelId="{F2270E21-9716-4AD1-A489-43B657B8BF29}" type="presParOf" srcId="{5F44A6D3-6CD2-4D81-B188-CAD94ABE6DC4}" destId="{5793DEB2-659A-41C6-BE4A-F7C79FC20A57}" srcOrd="1" destOrd="0" presId="urn:microsoft.com/office/officeart/2018/5/layout/IconCircleLabelList"/>
    <dgm:cxn modelId="{6292EAF7-D061-42F6-BBFF-68BD7EB6913E}" type="presParOf" srcId="{5F44A6D3-6CD2-4D81-B188-CAD94ABE6DC4}" destId="{BCC71307-3F7D-4BE7-A789-7A6371C37312}" srcOrd="2" destOrd="0" presId="urn:microsoft.com/office/officeart/2018/5/layout/IconCircleLabelList"/>
    <dgm:cxn modelId="{D8C63621-0879-4267-BF08-4C9A8D71CCA4}" type="presParOf" srcId="{BCC71307-3F7D-4BE7-A789-7A6371C37312}" destId="{67F4B962-F63B-46E3-AE0C-F123527294D4}" srcOrd="0" destOrd="0" presId="urn:microsoft.com/office/officeart/2018/5/layout/IconCircleLabelList"/>
    <dgm:cxn modelId="{E6A1C808-3E03-47B5-9C40-3BA97A386A19}" type="presParOf" srcId="{BCC71307-3F7D-4BE7-A789-7A6371C37312}" destId="{FEAB83AC-9CA0-4589-A683-DC4A8B001BFB}" srcOrd="1" destOrd="0" presId="urn:microsoft.com/office/officeart/2018/5/layout/IconCircleLabelList"/>
    <dgm:cxn modelId="{D3547668-7277-4455-B561-04C928E583F8}" type="presParOf" srcId="{BCC71307-3F7D-4BE7-A789-7A6371C37312}" destId="{D07B5977-7282-4268-8AA2-F931BDE427DF}" srcOrd="2" destOrd="0" presId="urn:microsoft.com/office/officeart/2018/5/layout/IconCircleLabelList"/>
    <dgm:cxn modelId="{E8955C3B-AEB9-47C5-B2E9-6BB97A1B39B9}" type="presParOf" srcId="{BCC71307-3F7D-4BE7-A789-7A6371C37312}" destId="{2131E28A-F573-4F9D-895E-B9F47CD1988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CF16F2-0658-43EE-923E-5293A5B8D7F5}"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D93F214D-A597-4E40-9471-1E802EEC29EA}">
      <dgm:prSet/>
      <dgm:spPr/>
      <dgm:t>
        <a:bodyPr/>
        <a:lstStyle/>
        <a:p>
          <a:r>
            <a:rPr lang="en-US" baseline="0" dirty="0"/>
            <a:t>Heating and energy production sectors: Pellet fuels can be preferred to meet the heating needs in homes and commercial areas. It can also be used for energy production.</a:t>
          </a:r>
          <a:endParaRPr lang="tr-TR" baseline="0" dirty="0"/>
        </a:p>
        <a:p>
          <a:r>
            <a:rPr lang="en-US" baseline="0" dirty="0"/>
            <a:t>Industrial facilities and businesses: Large-scale businesses or industrial facilities can turn to pellet fuels to meet their energy needs.</a:t>
          </a:r>
          <a:endParaRPr lang="tr-TR" baseline="0" dirty="0"/>
        </a:p>
        <a:p>
          <a:endParaRPr lang="tr-TR" baseline="0" dirty="0"/>
        </a:p>
        <a:p>
          <a:endParaRPr lang="en-US" dirty="0"/>
        </a:p>
      </dgm:t>
    </dgm:pt>
    <dgm:pt modelId="{987CD5C9-EA9F-4D98-9FE0-31E71D1D7FDC}" type="parTrans" cxnId="{02C7E7AB-9506-4D9B-AF8F-905511178A38}">
      <dgm:prSet/>
      <dgm:spPr/>
      <dgm:t>
        <a:bodyPr/>
        <a:lstStyle/>
        <a:p>
          <a:endParaRPr lang="en-US"/>
        </a:p>
      </dgm:t>
    </dgm:pt>
    <dgm:pt modelId="{8B4014F7-DA6A-4872-9A4C-4353A83E809A}" type="sibTrans" cxnId="{02C7E7AB-9506-4D9B-AF8F-905511178A38}">
      <dgm:prSet/>
      <dgm:spPr/>
      <dgm:t>
        <a:bodyPr/>
        <a:lstStyle/>
        <a:p>
          <a:endParaRPr lang="en-US"/>
        </a:p>
      </dgm:t>
    </dgm:pt>
    <dgm:pt modelId="{B20A3F43-AACB-4BF9-87B8-F55D229B7DAD}">
      <dgm:prSet/>
      <dgm:spPr/>
      <dgm:t>
        <a:bodyPr/>
        <a:lstStyle/>
        <a:p>
          <a:r>
            <a:rPr lang="en-US" b="1" i="0" dirty="0">
              <a:latin typeface="+mn-lt"/>
            </a:rPr>
            <a:t>Industrial facilities and businesses: Large-scale businesses or industrial facilities can turn to pellet fuels to meet their energy needs.</a:t>
          </a:r>
          <a:endParaRPr lang="tr-TR" b="1" i="0" dirty="0">
            <a:latin typeface="+mn-lt"/>
          </a:endParaRPr>
        </a:p>
        <a:p>
          <a:r>
            <a:rPr lang="en-US" b="1" i="0" dirty="0">
              <a:latin typeface="+mn-lt"/>
            </a:rPr>
            <a:t>Renewable energy incentives and environmental policies: In some countries and regions, providing incentives for renewable energy sources or supporting environmental policies may encourage the use of pellet fuels produced from vegetable waste.</a:t>
          </a:r>
          <a:endParaRPr lang="en-US" dirty="0">
            <a:latin typeface="+mn-lt"/>
          </a:endParaRPr>
        </a:p>
      </dgm:t>
    </dgm:pt>
    <dgm:pt modelId="{409E75E1-2386-4849-96AB-327942223FC1}" type="parTrans" cxnId="{14550E5E-13BC-4166-AD4C-67E0E73F7C0A}">
      <dgm:prSet/>
      <dgm:spPr/>
      <dgm:t>
        <a:bodyPr/>
        <a:lstStyle/>
        <a:p>
          <a:endParaRPr lang="en-US"/>
        </a:p>
      </dgm:t>
    </dgm:pt>
    <dgm:pt modelId="{5FCB27EC-8715-4A99-BBE1-587392E7A481}" type="sibTrans" cxnId="{14550E5E-13BC-4166-AD4C-67E0E73F7C0A}">
      <dgm:prSet/>
      <dgm:spPr/>
      <dgm:t>
        <a:bodyPr/>
        <a:lstStyle/>
        <a:p>
          <a:endParaRPr lang="en-US"/>
        </a:p>
      </dgm:t>
    </dgm:pt>
    <dgm:pt modelId="{E97523F3-E135-45EA-AB6E-D98ADEF9FE76}">
      <dgm:prSet/>
      <dgm:spPr/>
      <dgm:t>
        <a:bodyPr/>
        <a:lstStyle/>
        <a:p>
          <a:r>
            <a:rPr lang="en-US" baseline="0"/>
            <a:t>Our target audience will be those who can use these fuels and those who see the environmental benefits of these fuels. We can target these groups that want to meet their energy needs by offering pellet fuels that comply with quality standards, are environmentally friendly and economically competitive. We can also develop strategies by taking into account energy policies and incentives at local and national levels.</a:t>
          </a:r>
          <a:endParaRPr lang="en-US"/>
        </a:p>
      </dgm:t>
    </dgm:pt>
    <dgm:pt modelId="{009A7091-94D8-41CD-9CA5-E4E4DEE2DF40}" type="parTrans" cxnId="{23B70D42-41E2-4FDC-AE20-67432EF3AD06}">
      <dgm:prSet/>
      <dgm:spPr/>
      <dgm:t>
        <a:bodyPr/>
        <a:lstStyle/>
        <a:p>
          <a:endParaRPr lang="en-US"/>
        </a:p>
      </dgm:t>
    </dgm:pt>
    <dgm:pt modelId="{61628BA4-039F-45CB-B3D3-30B74A3F4E1E}" type="sibTrans" cxnId="{23B70D42-41E2-4FDC-AE20-67432EF3AD06}">
      <dgm:prSet/>
      <dgm:spPr/>
      <dgm:t>
        <a:bodyPr/>
        <a:lstStyle/>
        <a:p>
          <a:endParaRPr lang="en-US"/>
        </a:p>
      </dgm:t>
    </dgm:pt>
    <dgm:pt modelId="{FB744211-4713-44EE-953F-BDE170058A06}" type="pres">
      <dgm:prSet presAssocID="{47CF16F2-0658-43EE-923E-5293A5B8D7F5}" presName="root" presStyleCnt="0">
        <dgm:presLayoutVars>
          <dgm:dir/>
          <dgm:resizeHandles val="exact"/>
        </dgm:presLayoutVars>
      </dgm:prSet>
      <dgm:spPr/>
    </dgm:pt>
    <dgm:pt modelId="{F1DEF6C9-1E5A-40A4-9064-DA6D9EC3CD54}" type="pres">
      <dgm:prSet presAssocID="{D93F214D-A597-4E40-9471-1E802EEC29EA}" presName="compNode" presStyleCnt="0"/>
      <dgm:spPr/>
    </dgm:pt>
    <dgm:pt modelId="{5FFE84FF-0ED7-4443-ACD8-CE01AB3C8689}" type="pres">
      <dgm:prSet presAssocID="{D93F214D-A597-4E40-9471-1E802EEC29EA}" presName="bgRect" presStyleLbl="bgShp" presStyleIdx="0" presStyleCnt="3"/>
      <dgm:spPr/>
    </dgm:pt>
    <dgm:pt modelId="{6F5264D1-CEE3-4895-BEB9-229C3F024754}" type="pres">
      <dgm:prSet presAssocID="{D93F214D-A597-4E40-9471-1E802EEC29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eş"/>
        </a:ext>
      </dgm:extLst>
    </dgm:pt>
    <dgm:pt modelId="{76FCA3E6-5DCA-4280-8656-312758CEAC69}" type="pres">
      <dgm:prSet presAssocID="{D93F214D-A597-4E40-9471-1E802EEC29EA}" presName="spaceRect" presStyleCnt="0"/>
      <dgm:spPr/>
    </dgm:pt>
    <dgm:pt modelId="{B33675E5-342F-4DEA-BFCF-A3BC3E936E2B}" type="pres">
      <dgm:prSet presAssocID="{D93F214D-A597-4E40-9471-1E802EEC29EA}" presName="parTx" presStyleLbl="revTx" presStyleIdx="0" presStyleCnt="3">
        <dgm:presLayoutVars>
          <dgm:chMax val="0"/>
          <dgm:chPref val="0"/>
        </dgm:presLayoutVars>
      </dgm:prSet>
      <dgm:spPr/>
    </dgm:pt>
    <dgm:pt modelId="{38889D3C-A3B1-47C1-86B1-108C6F2C3C24}" type="pres">
      <dgm:prSet presAssocID="{8B4014F7-DA6A-4872-9A4C-4353A83E809A}" presName="sibTrans" presStyleCnt="0"/>
      <dgm:spPr/>
    </dgm:pt>
    <dgm:pt modelId="{F4165A4A-E07F-479B-91DF-05B7D27BEB4B}" type="pres">
      <dgm:prSet presAssocID="{B20A3F43-AACB-4BF9-87B8-F55D229B7DAD}" presName="compNode" presStyleCnt="0"/>
      <dgm:spPr/>
    </dgm:pt>
    <dgm:pt modelId="{82F1CE7C-F0D8-4E03-910F-68ABBDF70EDD}" type="pres">
      <dgm:prSet presAssocID="{B20A3F43-AACB-4BF9-87B8-F55D229B7DAD}" presName="bgRect" presStyleLbl="bgShp" presStyleIdx="1" presStyleCnt="3"/>
      <dgm:spPr/>
    </dgm:pt>
    <dgm:pt modelId="{0FDF4A5F-BE0E-4D2D-9433-CA48AE506569}" type="pres">
      <dgm:prSet presAssocID="{B20A3F43-AACB-4BF9-87B8-F55D229B7D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Yel değirmeni"/>
        </a:ext>
      </dgm:extLst>
    </dgm:pt>
    <dgm:pt modelId="{437AF3A6-B870-4D73-80CF-000131CB681C}" type="pres">
      <dgm:prSet presAssocID="{B20A3F43-AACB-4BF9-87B8-F55D229B7DAD}" presName="spaceRect" presStyleCnt="0"/>
      <dgm:spPr/>
    </dgm:pt>
    <dgm:pt modelId="{0A47E962-9B37-4182-A1E9-5BD823C7E33B}" type="pres">
      <dgm:prSet presAssocID="{B20A3F43-AACB-4BF9-87B8-F55D229B7DAD}" presName="parTx" presStyleLbl="revTx" presStyleIdx="1" presStyleCnt="3">
        <dgm:presLayoutVars>
          <dgm:chMax val="0"/>
          <dgm:chPref val="0"/>
        </dgm:presLayoutVars>
      </dgm:prSet>
      <dgm:spPr/>
    </dgm:pt>
    <dgm:pt modelId="{32084513-2E0B-4F74-97A2-B1C2A3E826A5}" type="pres">
      <dgm:prSet presAssocID="{5FCB27EC-8715-4A99-BBE1-587392E7A481}" presName="sibTrans" presStyleCnt="0"/>
      <dgm:spPr/>
    </dgm:pt>
    <dgm:pt modelId="{B94BAE1F-1AFD-4F50-9A75-FBB9C8AC5C0D}" type="pres">
      <dgm:prSet presAssocID="{E97523F3-E135-45EA-AB6E-D98ADEF9FE76}" presName="compNode" presStyleCnt="0"/>
      <dgm:spPr/>
    </dgm:pt>
    <dgm:pt modelId="{7F967F2F-70AF-4E65-BDDA-07900ADD7A9B}" type="pres">
      <dgm:prSet presAssocID="{E97523F3-E135-45EA-AB6E-D98ADEF9FE76}" presName="bgRect" presStyleLbl="bgShp" presStyleIdx="2" presStyleCnt="3"/>
      <dgm:spPr/>
    </dgm:pt>
    <dgm:pt modelId="{72E7CF92-4662-43FF-BC74-B4A8141E8D47}" type="pres">
      <dgm:prSet presAssocID="{E97523F3-E135-45EA-AB6E-D98ADEF9FE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brika"/>
        </a:ext>
      </dgm:extLst>
    </dgm:pt>
    <dgm:pt modelId="{E447B6F7-479A-4A23-A09C-FE37D2CD1CCA}" type="pres">
      <dgm:prSet presAssocID="{E97523F3-E135-45EA-AB6E-D98ADEF9FE76}" presName="spaceRect" presStyleCnt="0"/>
      <dgm:spPr/>
    </dgm:pt>
    <dgm:pt modelId="{806413BB-957A-41EF-B580-4D61BDC5D024}" type="pres">
      <dgm:prSet presAssocID="{E97523F3-E135-45EA-AB6E-D98ADEF9FE76}" presName="parTx" presStyleLbl="revTx" presStyleIdx="2" presStyleCnt="3">
        <dgm:presLayoutVars>
          <dgm:chMax val="0"/>
          <dgm:chPref val="0"/>
        </dgm:presLayoutVars>
      </dgm:prSet>
      <dgm:spPr/>
    </dgm:pt>
  </dgm:ptLst>
  <dgm:cxnLst>
    <dgm:cxn modelId="{14550E5E-13BC-4166-AD4C-67E0E73F7C0A}" srcId="{47CF16F2-0658-43EE-923E-5293A5B8D7F5}" destId="{B20A3F43-AACB-4BF9-87B8-F55D229B7DAD}" srcOrd="1" destOrd="0" parTransId="{409E75E1-2386-4849-96AB-327942223FC1}" sibTransId="{5FCB27EC-8715-4A99-BBE1-587392E7A481}"/>
    <dgm:cxn modelId="{23B70D42-41E2-4FDC-AE20-67432EF3AD06}" srcId="{47CF16F2-0658-43EE-923E-5293A5B8D7F5}" destId="{E97523F3-E135-45EA-AB6E-D98ADEF9FE76}" srcOrd="2" destOrd="0" parTransId="{009A7091-94D8-41CD-9CA5-E4E4DEE2DF40}" sibTransId="{61628BA4-039F-45CB-B3D3-30B74A3F4E1E}"/>
    <dgm:cxn modelId="{C15FCF65-1832-4803-ABDA-540AE59C5564}" type="presOf" srcId="{E97523F3-E135-45EA-AB6E-D98ADEF9FE76}" destId="{806413BB-957A-41EF-B580-4D61BDC5D024}" srcOrd="0" destOrd="0" presId="urn:microsoft.com/office/officeart/2018/2/layout/IconVerticalSolidList"/>
    <dgm:cxn modelId="{C28DEE77-BE60-4FF3-9040-6B3A4F8023D4}" type="presOf" srcId="{D93F214D-A597-4E40-9471-1E802EEC29EA}" destId="{B33675E5-342F-4DEA-BFCF-A3BC3E936E2B}" srcOrd="0" destOrd="0" presId="urn:microsoft.com/office/officeart/2018/2/layout/IconVerticalSolidList"/>
    <dgm:cxn modelId="{C06BC79A-07EE-46F3-9E2E-5FF45579C5AC}" type="presOf" srcId="{B20A3F43-AACB-4BF9-87B8-F55D229B7DAD}" destId="{0A47E962-9B37-4182-A1E9-5BD823C7E33B}" srcOrd="0" destOrd="0" presId="urn:microsoft.com/office/officeart/2018/2/layout/IconVerticalSolidList"/>
    <dgm:cxn modelId="{02C7E7AB-9506-4D9B-AF8F-905511178A38}" srcId="{47CF16F2-0658-43EE-923E-5293A5B8D7F5}" destId="{D93F214D-A597-4E40-9471-1E802EEC29EA}" srcOrd="0" destOrd="0" parTransId="{987CD5C9-EA9F-4D98-9FE0-31E71D1D7FDC}" sibTransId="{8B4014F7-DA6A-4872-9A4C-4353A83E809A}"/>
    <dgm:cxn modelId="{6F8126BB-8174-48DA-8F8F-8401A476FCAE}" type="presOf" srcId="{47CF16F2-0658-43EE-923E-5293A5B8D7F5}" destId="{FB744211-4713-44EE-953F-BDE170058A06}" srcOrd="0" destOrd="0" presId="urn:microsoft.com/office/officeart/2018/2/layout/IconVerticalSolidList"/>
    <dgm:cxn modelId="{F41E38E6-0847-4140-8901-CDCE2BBDD235}" type="presParOf" srcId="{FB744211-4713-44EE-953F-BDE170058A06}" destId="{F1DEF6C9-1E5A-40A4-9064-DA6D9EC3CD54}" srcOrd="0" destOrd="0" presId="urn:microsoft.com/office/officeart/2018/2/layout/IconVerticalSolidList"/>
    <dgm:cxn modelId="{3237AD1D-639D-4FA5-AB31-2F319865DC72}" type="presParOf" srcId="{F1DEF6C9-1E5A-40A4-9064-DA6D9EC3CD54}" destId="{5FFE84FF-0ED7-4443-ACD8-CE01AB3C8689}" srcOrd="0" destOrd="0" presId="urn:microsoft.com/office/officeart/2018/2/layout/IconVerticalSolidList"/>
    <dgm:cxn modelId="{D1D26722-10C5-46C3-9FAC-133D93D3B0A8}" type="presParOf" srcId="{F1DEF6C9-1E5A-40A4-9064-DA6D9EC3CD54}" destId="{6F5264D1-CEE3-4895-BEB9-229C3F024754}" srcOrd="1" destOrd="0" presId="urn:microsoft.com/office/officeart/2018/2/layout/IconVerticalSolidList"/>
    <dgm:cxn modelId="{D8B52D5B-2175-488C-AB49-8C68BD92952B}" type="presParOf" srcId="{F1DEF6C9-1E5A-40A4-9064-DA6D9EC3CD54}" destId="{76FCA3E6-5DCA-4280-8656-312758CEAC69}" srcOrd="2" destOrd="0" presId="urn:microsoft.com/office/officeart/2018/2/layout/IconVerticalSolidList"/>
    <dgm:cxn modelId="{3DBA953B-AB4F-4B45-99E3-18FD1FA3C80D}" type="presParOf" srcId="{F1DEF6C9-1E5A-40A4-9064-DA6D9EC3CD54}" destId="{B33675E5-342F-4DEA-BFCF-A3BC3E936E2B}" srcOrd="3" destOrd="0" presId="urn:microsoft.com/office/officeart/2018/2/layout/IconVerticalSolidList"/>
    <dgm:cxn modelId="{0514A8B4-8CE3-4C7F-BC7F-D42EBF7BE88F}" type="presParOf" srcId="{FB744211-4713-44EE-953F-BDE170058A06}" destId="{38889D3C-A3B1-47C1-86B1-108C6F2C3C24}" srcOrd="1" destOrd="0" presId="urn:microsoft.com/office/officeart/2018/2/layout/IconVerticalSolidList"/>
    <dgm:cxn modelId="{B87E1740-1043-4841-AA37-48C760A86084}" type="presParOf" srcId="{FB744211-4713-44EE-953F-BDE170058A06}" destId="{F4165A4A-E07F-479B-91DF-05B7D27BEB4B}" srcOrd="2" destOrd="0" presId="urn:microsoft.com/office/officeart/2018/2/layout/IconVerticalSolidList"/>
    <dgm:cxn modelId="{AE72AC9C-4736-4440-AF55-31E24B81C121}" type="presParOf" srcId="{F4165A4A-E07F-479B-91DF-05B7D27BEB4B}" destId="{82F1CE7C-F0D8-4E03-910F-68ABBDF70EDD}" srcOrd="0" destOrd="0" presId="urn:microsoft.com/office/officeart/2018/2/layout/IconVerticalSolidList"/>
    <dgm:cxn modelId="{6705D0F1-388B-4712-9444-5EDFEFB7D8EA}" type="presParOf" srcId="{F4165A4A-E07F-479B-91DF-05B7D27BEB4B}" destId="{0FDF4A5F-BE0E-4D2D-9433-CA48AE506569}" srcOrd="1" destOrd="0" presId="urn:microsoft.com/office/officeart/2018/2/layout/IconVerticalSolidList"/>
    <dgm:cxn modelId="{D49EE9AB-55A8-4D5A-BE6E-835834970651}" type="presParOf" srcId="{F4165A4A-E07F-479B-91DF-05B7D27BEB4B}" destId="{437AF3A6-B870-4D73-80CF-000131CB681C}" srcOrd="2" destOrd="0" presId="urn:microsoft.com/office/officeart/2018/2/layout/IconVerticalSolidList"/>
    <dgm:cxn modelId="{5A224084-C8EE-453B-8FC0-80A2E4444D3C}" type="presParOf" srcId="{F4165A4A-E07F-479B-91DF-05B7D27BEB4B}" destId="{0A47E962-9B37-4182-A1E9-5BD823C7E33B}" srcOrd="3" destOrd="0" presId="urn:microsoft.com/office/officeart/2018/2/layout/IconVerticalSolidList"/>
    <dgm:cxn modelId="{6A2FB479-DBD0-44B2-86E4-F77D82E56B58}" type="presParOf" srcId="{FB744211-4713-44EE-953F-BDE170058A06}" destId="{32084513-2E0B-4F74-97A2-B1C2A3E826A5}" srcOrd="3" destOrd="0" presId="urn:microsoft.com/office/officeart/2018/2/layout/IconVerticalSolidList"/>
    <dgm:cxn modelId="{BE4A8F7D-496C-423F-9091-EB9F72A9A11A}" type="presParOf" srcId="{FB744211-4713-44EE-953F-BDE170058A06}" destId="{B94BAE1F-1AFD-4F50-9A75-FBB9C8AC5C0D}" srcOrd="4" destOrd="0" presId="urn:microsoft.com/office/officeart/2018/2/layout/IconVerticalSolidList"/>
    <dgm:cxn modelId="{E79EECF5-5542-4329-8BC7-480E7F1F4572}" type="presParOf" srcId="{B94BAE1F-1AFD-4F50-9A75-FBB9C8AC5C0D}" destId="{7F967F2F-70AF-4E65-BDDA-07900ADD7A9B}" srcOrd="0" destOrd="0" presId="urn:microsoft.com/office/officeart/2018/2/layout/IconVerticalSolidList"/>
    <dgm:cxn modelId="{60FC2E64-C06E-48C2-A166-46AA4D9E35E9}" type="presParOf" srcId="{B94BAE1F-1AFD-4F50-9A75-FBB9C8AC5C0D}" destId="{72E7CF92-4662-43FF-BC74-B4A8141E8D47}" srcOrd="1" destOrd="0" presId="urn:microsoft.com/office/officeart/2018/2/layout/IconVerticalSolidList"/>
    <dgm:cxn modelId="{BC4A0BA2-FCF9-43F2-872A-38E2100FFF21}" type="presParOf" srcId="{B94BAE1F-1AFD-4F50-9A75-FBB9C8AC5C0D}" destId="{E447B6F7-479A-4A23-A09C-FE37D2CD1CCA}" srcOrd="2" destOrd="0" presId="urn:microsoft.com/office/officeart/2018/2/layout/IconVerticalSolidList"/>
    <dgm:cxn modelId="{E093CDA0-9EF8-4F98-8D10-E69EBB333242}" type="presParOf" srcId="{B94BAE1F-1AFD-4F50-9A75-FBB9C8AC5C0D}" destId="{806413BB-957A-41EF-B580-4D61BDC5D0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C4C8E-CB92-4FA1-ACA0-EB317411CCDB}">
      <dsp:nvSpPr>
        <dsp:cNvPr id="0" name=""/>
        <dsp:cNvSpPr/>
      </dsp:nvSpPr>
      <dsp:spPr>
        <a:xfrm>
          <a:off x="0" y="498782"/>
          <a:ext cx="1232274" cy="739364"/>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Company Name</a:t>
          </a:r>
          <a:r>
            <a:rPr lang="tr-TR" sz="1200" kern="1200" dirty="0"/>
            <a:t> </a:t>
          </a:r>
          <a:r>
            <a:rPr lang="tr-TR" sz="1200" kern="1200" dirty="0" err="1"/>
            <a:t>And</a:t>
          </a:r>
          <a:r>
            <a:rPr lang="tr-TR" sz="1200" kern="1200" dirty="0"/>
            <a:t> Logo</a:t>
          </a:r>
          <a:r>
            <a:rPr lang="en-US" sz="1200" kern="1200" dirty="0"/>
            <a:t> </a:t>
          </a:r>
        </a:p>
      </dsp:txBody>
      <dsp:txXfrm>
        <a:off x="21655" y="520437"/>
        <a:ext cx="1188964" cy="696054"/>
      </dsp:txXfrm>
    </dsp:sp>
    <dsp:sp modelId="{0D3D6A9F-E2FA-4C6F-8C58-73E3323A2EE3}">
      <dsp:nvSpPr>
        <dsp:cNvPr id="0" name=""/>
        <dsp:cNvSpPr/>
      </dsp:nvSpPr>
      <dsp:spPr>
        <a:xfrm>
          <a:off x="1340714" y="715663"/>
          <a:ext cx="261242" cy="30560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40714" y="776784"/>
        <a:ext cx="182869" cy="183361"/>
      </dsp:txXfrm>
    </dsp:sp>
    <dsp:sp modelId="{E6200FA9-FBE5-42DC-8388-DD65DC101ADC}">
      <dsp:nvSpPr>
        <dsp:cNvPr id="0" name=""/>
        <dsp:cNvSpPr/>
      </dsp:nvSpPr>
      <dsp:spPr>
        <a:xfrm>
          <a:off x="1725183" y="498782"/>
          <a:ext cx="1232274" cy="739364"/>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Problem Definition</a:t>
          </a:r>
        </a:p>
      </dsp:txBody>
      <dsp:txXfrm>
        <a:off x="1746838" y="520437"/>
        <a:ext cx="1188964" cy="696054"/>
      </dsp:txXfrm>
    </dsp:sp>
    <dsp:sp modelId="{2B8A61F2-92C0-429A-A9E3-15B5CF524718}">
      <dsp:nvSpPr>
        <dsp:cNvPr id="0" name=""/>
        <dsp:cNvSpPr/>
      </dsp:nvSpPr>
      <dsp:spPr>
        <a:xfrm>
          <a:off x="3065897" y="715663"/>
          <a:ext cx="261242" cy="30560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065897" y="776784"/>
        <a:ext cx="182869" cy="183361"/>
      </dsp:txXfrm>
    </dsp:sp>
    <dsp:sp modelId="{942E88A6-FA1F-4223-8740-539697AF9906}">
      <dsp:nvSpPr>
        <dsp:cNvPr id="0" name=""/>
        <dsp:cNvSpPr/>
      </dsp:nvSpPr>
      <dsp:spPr>
        <a:xfrm>
          <a:off x="3450367" y="498782"/>
          <a:ext cx="1232274" cy="739364"/>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Problem </a:t>
          </a:r>
          <a:r>
            <a:rPr lang="tr-TR" sz="1200" kern="1200" dirty="0"/>
            <a:t>Solution</a:t>
          </a:r>
          <a:endParaRPr lang="en-US" sz="1200" kern="1200" dirty="0"/>
        </a:p>
      </dsp:txBody>
      <dsp:txXfrm>
        <a:off x="3472022" y="520437"/>
        <a:ext cx="1188964" cy="696054"/>
      </dsp:txXfrm>
    </dsp:sp>
    <dsp:sp modelId="{3A364517-03CD-484F-99A7-3FD47DAA63D3}">
      <dsp:nvSpPr>
        <dsp:cNvPr id="0" name=""/>
        <dsp:cNvSpPr/>
      </dsp:nvSpPr>
      <dsp:spPr>
        <a:xfrm>
          <a:off x="4791081" y="715663"/>
          <a:ext cx="261242" cy="30560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791081" y="776784"/>
        <a:ext cx="182869" cy="183361"/>
      </dsp:txXfrm>
    </dsp:sp>
    <dsp:sp modelId="{7C2068EC-6403-4D4E-A24C-0DE262B090C8}">
      <dsp:nvSpPr>
        <dsp:cNvPr id="0" name=""/>
        <dsp:cNvSpPr/>
      </dsp:nvSpPr>
      <dsp:spPr>
        <a:xfrm>
          <a:off x="5175550" y="498782"/>
          <a:ext cx="1232274" cy="739364"/>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err="1"/>
            <a:t>Oportunity</a:t>
          </a:r>
          <a:r>
            <a:rPr lang="tr-TR" sz="1200" kern="1200" dirty="0"/>
            <a:t> </a:t>
          </a:r>
          <a:r>
            <a:rPr lang="tr-TR" sz="1200" kern="1200" dirty="0" err="1"/>
            <a:t>And</a:t>
          </a:r>
          <a:r>
            <a:rPr lang="tr-TR" sz="1200" kern="1200" dirty="0"/>
            <a:t> </a:t>
          </a:r>
          <a:r>
            <a:rPr lang="tr-TR" sz="1200" kern="1200" dirty="0" err="1"/>
            <a:t>Target</a:t>
          </a:r>
          <a:r>
            <a:rPr lang="tr-TR" sz="1200" kern="1200" dirty="0"/>
            <a:t> Market</a:t>
          </a:r>
          <a:endParaRPr lang="en-US" sz="1200" kern="1200" dirty="0"/>
        </a:p>
      </dsp:txBody>
      <dsp:txXfrm>
        <a:off x="5197205" y="520437"/>
        <a:ext cx="1188964" cy="696054"/>
      </dsp:txXfrm>
    </dsp:sp>
    <dsp:sp modelId="{1639F920-F854-4C98-BDF9-A3F044601F81}">
      <dsp:nvSpPr>
        <dsp:cNvPr id="0" name=""/>
        <dsp:cNvSpPr/>
      </dsp:nvSpPr>
      <dsp:spPr>
        <a:xfrm>
          <a:off x="6516264" y="715663"/>
          <a:ext cx="261242" cy="30560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516264" y="776784"/>
        <a:ext cx="182869" cy="183361"/>
      </dsp:txXfrm>
    </dsp:sp>
    <dsp:sp modelId="{71800DF3-68C0-4B0A-8F15-2A3832BF4EF8}">
      <dsp:nvSpPr>
        <dsp:cNvPr id="0" name=""/>
        <dsp:cNvSpPr/>
      </dsp:nvSpPr>
      <dsp:spPr>
        <a:xfrm>
          <a:off x="6900734" y="498782"/>
          <a:ext cx="1232274" cy="739364"/>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err="1"/>
            <a:t>Technology</a:t>
          </a:r>
          <a:endParaRPr lang="en-US" sz="1200" kern="1200" dirty="0"/>
        </a:p>
      </dsp:txBody>
      <dsp:txXfrm>
        <a:off x="6922389" y="520437"/>
        <a:ext cx="1188964" cy="696054"/>
      </dsp:txXfrm>
    </dsp:sp>
    <dsp:sp modelId="{B1CB0F26-E1BB-4323-B0B6-AFB57B14D887}">
      <dsp:nvSpPr>
        <dsp:cNvPr id="0" name=""/>
        <dsp:cNvSpPr/>
      </dsp:nvSpPr>
      <dsp:spPr>
        <a:xfrm>
          <a:off x="8241448" y="715663"/>
          <a:ext cx="261242" cy="30560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241448" y="776784"/>
        <a:ext cx="182869" cy="183361"/>
      </dsp:txXfrm>
    </dsp:sp>
    <dsp:sp modelId="{57BBD16D-D226-4D5B-8337-F26CFADD6B79}">
      <dsp:nvSpPr>
        <dsp:cNvPr id="0" name=""/>
        <dsp:cNvSpPr/>
      </dsp:nvSpPr>
      <dsp:spPr>
        <a:xfrm>
          <a:off x="8625917" y="498782"/>
          <a:ext cx="1232274" cy="739364"/>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err="1"/>
            <a:t>Competition</a:t>
          </a:r>
          <a:endParaRPr lang="en-US" sz="1200" kern="1200" dirty="0"/>
        </a:p>
      </dsp:txBody>
      <dsp:txXfrm>
        <a:off x="8647572" y="520437"/>
        <a:ext cx="1188964" cy="696054"/>
      </dsp:txXfrm>
    </dsp:sp>
    <dsp:sp modelId="{C9BFB20B-FCBB-46E5-9A35-EA4F597B8115}">
      <dsp:nvSpPr>
        <dsp:cNvPr id="0" name=""/>
        <dsp:cNvSpPr/>
      </dsp:nvSpPr>
      <dsp:spPr>
        <a:xfrm rot="5400000">
          <a:off x="9111433" y="1324406"/>
          <a:ext cx="261242" cy="30560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150374" y="1346587"/>
        <a:ext cx="183361" cy="182869"/>
      </dsp:txXfrm>
    </dsp:sp>
    <dsp:sp modelId="{E7A5D0FC-3F01-4ACF-A7B7-02226DBAFAE3}">
      <dsp:nvSpPr>
        <dsp:cNvPr id="0" name=""/>
        <dsp:cNvSpPr/>
      </dsp:nvSpPr>
      <dsp:spPr>
        <a:xfrm>
          <a:off x="8625918" y="1731056"/>
          <a:ext cx="1232274" cy="739364"/>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Marketing </a:t>
          </a:r>
          <a:r>
            <a:rPr lang="tr-TR" sz="1200" kern="1200" dirty="0" err="1"/>
            <a:t>And</a:t>
          </a:r>
          <a:r>
            <a:rPr lang="tr-TR" sz="1200" kern="1200" dirty="0"/>
            <a:t> </a:t>
          </a:r>
          <a:r>
            <a:rPr lang="tr-TR" sz="1200" kern="1200" dirty="0" err="1"/>
            <a:t>Sales</a:t>
          </a:r>
          <a:endParaRPr lang="en-US" sz="1200" kern="1200" dirty="0"/>
        </a:p>
      </dsp:txBody>
      <dsp:txXfrm>
        <a:off x="8647573" y="1752711"/>
        <a:ext cx="1188964" cy="696054"/>
      </dsp:txXfrm>
    </dsp:sp>
    <dsp:sp modelId="{738567EA-7D62-424E-8968-BD85B7142F93}">
      <dsp:nvSpPr>
        <dsp:cNvPr id="0" name=""/>
        <dsp:cNvSpPr/>
      </dsp:nvSpPr>
      <dsp:spPr>
        <a:xfrm rot="10800000">
          <a:off x="8256235" y="1947937"/>
          <a:ext cx="261242" cy="30560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8334608" y="2009058"/>
        <a:ext cx="182869" cy="183361"/>
      </dsp:txXfrm>
    </dsp:sp>
    <dsp:sp modelId="{A3CAA0F6-C360-49F3-910D-2DF9B11308C0}">
      <dsp:nvSpPr>
        <dsp:cNvPr id="0" name=""/>
        <dsp:cNvSpPr/>
      </dsp:nvSpPr>
      <dsp:spPr>
        <a:xfrm>
          <a:off x="6900734" y="1731056"/>
          <a:ext cx="1232274" cy="739364"/>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err="1"/>
            <a:t>Manangment</a:t>
          </a:r>
          <a:r>
            <a:rPr lang="tr-TR" sz="1200" kern="1200" dirty="0"/>
            <a:t> Team</a:t>
          </a:r>
          <a:endParaRPr lang="en-US" sz="1200" kern="1200" dirty="0"/>
        </a:p>
      </dsp:txBody>
      <dsp:txXfrm>
        <a:off x="6922389" y="1752711"/>
        <a:ext cx="1188964" cy="696054"/>
      </dsp:txXfrm>
    </dsp:sp>
    <dsp:sp modelId="{188B35D1-31B7-4D9E-B273-03DD9659D19E}">
      <dsp:nvSpPr>
        <dsp:cNvPr id="0" name=""/>
        <dsp:cNvSpPr/>
      </dsp:nvSpPr>
      <dsp:spPr>
        <a:xfrm rot="10800000">
          <a:off x="6531052" y="1947937"/>
          <a:ext cx="261242" cy="30560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6609425" y="2009058"/>
        <a:ext cx="182869" cy="183361"/>
      </dsp:txXfrm>
    </dsp:sp>
    <dsp:sp modelId="{9DE1C626-D6A4-47B1-9EB9-108B07481D93}">
      <dsp:nvSpPr>
        <dsp:cNvPr id="0" name=""/>
        <dsp:cNvSpPr/>
      </dsp:nvSpPr>
      <dsp:spPr>
        <a:xfrm>
          <a:off x="5175550" y="1731056"/>
          <a:ext cx="1232274" cy="739364"/>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Financial </a:t>
          </a:r>
          <a:r>
            <a:rPr lang="tr-TR" sz="1200" kern="1200" dirty="0" err="1"/>
            <a:t>Projections</a:t>
          </a:r>
          <a:endParaRPr lang="en-US" sz="1200" kern="1200" dirty="0"/>
        </a:p>
      </dsp:txBody>
      <dsp:txXfrm>
        <a:off x="5197205" y="1752711"/>
        <a:ext cx="1188964" cy="696054"/>
      </dsp:txXfrm>
    </dsp:sp>
    <dsp:sp modelId="{9DF530EF-E82F-4888-8692-80BA852F54A5}">
      <dsp:nvSpPr>
        <dsp:cNvPr id="0" name=""/>
        <dsp:cNvSpPr/>
      </dsp:nvSpPr>
      <dsp:spPr>
        <a:xfrm rot="10800000">
          <a:off x="4826238" y="1947937"/>
          <a:ext cx="246847" cy="30560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900292" y="2009058"/>
        <a:ext cx="172793" cy="183361"/>
      </dsp:txXfrm>
    </dsp:sp>
    <dsp:sp modelId="{DF0BC2CD-0ADA-4E34-B472-8CF335D8B257}">
      <dsp:nvSpPr>
        <dsp:cNvPr id="0" name=""/>
        <dsp:cNvSpPr/>
      </dsp:nvSpPr>
      <dsp:spPr>
        <a:xfrm>
          <a:off x="3477526" y="1731056"/>
          <a:ext cx="1232274" cy="739364"/>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5-year </a:t>
          </a:r>
          <a:r>
            <a:rPr lang="tr-TR" sz="1200" kern="1200" dirty="0" err="1"/>
            <a:t>Investment</a:t>
          </a:r>
          <a:r>
            <a:rPr lang="tr-TR" sz="1200" kern="1200" dirty="0"/>
            <a:t> </a:t>
          </a:r>
          <a:r>
            <a:rPr lang="tr-TR" sz="1200" kern="1200" dirty="0" err="1"/>
            <a:t>Costs</a:t>
          </a:r>
          <a:endParaRPr lang="en-US" sz="1200" kern="1200" dirty="0"/>
        </a:p>
      </dsp:txBody>
      <dsp:txXfrm>
        <a:off x="3499181" y="1752711"/>
        <a:ext cx="1188964" cy="696054"/>
      </dsp:txXfrm>
    </dsp:sp>
    <dsp:sp modelId="{A9AAC694-4DA1-4CDB-B441-B21B85CB25DB}">
      <dsp:nvSpPr>
        <dsp:cNvPr id="0" name=""/>
        <dsp:cNvSpPr/>
      </dsp:nvSpPr>
      <dsp:spPr>
        <a:xfrm rot="10800000">
          <a:off x="3087474" y="1947937"/>
          <a:ext cx="275636" cy="30560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170165" y="2009058"/>
        <a:ext cx="192945" cy="183361"/>
      </dsp:txXfrm>
    </dsp:sp>
    <dsp:sp modelId="{15257471-7FD5-41F5-8C18-0498A381BE74}">
      <dsp:nvSpPr>
        <dsp:cNvPr id="0" name=""/>
        <dsp:cNvSpPr/>
      </dsp:nvSpPr>
      <dsp:spPr>
        <a:xfrm>
          <a:off x="1725183" y="1731056"/>
          <a:ext cx="1232274" cy="739364"/>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err="1"/>
            <a:t>Current</a:t>
          </a:r>
          <a:r>
            <a:rPr lang="tr-TR" sz="1200" kern="1200" dirty="0"/>
            <a:t> </a:t>
          </a:r>
          <a:r>
            <a:rPr lang="tr-TR" sz="1200" kern="1200" dirty="0" err="1"/>
            <a:t>Status</a:t>
          </a:r>
          <a:endParaRPr lang="en-US" sz="1200" kern="1200" dirty="0"/>
        </a:p>
      </dsp:txBody>
      <dsp:txXfrm>
        <a:off x="1746838" y="1752711"/>
        <a:ext cx="1188964" cy="696054"/>
      </dsp:txXfrm>
    </dsp:sp>
    <dsp:sp modelId="{90817D6A-F81B-4BBF-BD50-C8AE8C5CAA34}">
      <dsp:nvSpPr>
        <dsp:cNvPr id="0" name=""/>
        <dsp:cNvSpPr/>
      </dsp:nvSpPr>
      <dsp:spPr>
        <a:xfrm rot="10800000">
          <a:off x="1355501" y="1947937"/>
          <a:ext cx="261242" cy="30560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433874" y="2009058"/>
        <a:ext cx="182869" cy="183361"/>
      </dsp:txXfrm>
    </dsp:sp>
    <dsp:sp modelId="{C4DF0FA0-6359-487B-8F39-AA2928FD5A92}">
      <dsp:nvSpPr>
        <dsp:cNvPr id="0" name=""/>
        <dsp:cNvSpPr/>
      </dsp:nvSpPr>
      <dsp:spPr>
        <a:xfrm>
          <a:off x="0" y="1731056"/>
          <a:ext cx="1232274" cy="739364"/>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SWOT </a:t>
          </a:r>
          <a:r>
            <a:rPr lang="tr-TR" sz="1200" kern="1200" dirty="0" err="1"/>
            <a:t>analysis</a:t>
          </a:r>
          <a:endParaRPr lang="en-US" sz="1200" kern="1200" dirty="0"/>
        </a:p>
      </dsp:txBody>
      <dsp:txXfrm>
        <a:off x="21655" y="1752711"/>
        <a:ext cx="1188964" cy="696054"/>
      </dsp:txXfrm>
    </dsp:sp>
    <dsp:sp modelId="{088BBCCB-DF6A-4B37-80E9-A15C97FAE852}">
      <dsp:nvSpPr>
        <dsp:cNvPr id="0" name=""/>
        <dsp:cNvSpPr/>
      </dsp:nvSpPr>
      <dsp:spPr>
        <a:xfrm rot="5400000">
          <a:off x="485515" y="2556680"/>
          <a:ext cx="261242" cy="30560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524456" y="2578861"/>
        <a:ext cx="183361" cy="182869"/>
      </dsp:txXfrm>
    </dsp:sp>
    <dsp:sp modelId="{075E1D80-4B3E-4BA4-AAD6-3235E2273419}">
      <dsp:nvSpPr>
        <dsp:cNvPr id="0" name=""/>
        <dsp:cNvSpPr/>
      </dsp:nvSpPr>
      <dsp:spPr>
        <a:xfrm>
          <a:off x="0" y="2963330"/>
          <a:ext cx="1232274" cy="739364"/>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Business Canvas Model</a:t>
          </a:r>
        </a:p>
      </dsp:txBody>
      <dsp:txXfrm>
        <a:off x="21655" y="2984985"/>
        <a:ext cx="1188964" cy="696054"/>
      </dsp:txXfrm>
    </dsp:sp>
    <dsp:sp modelId="{FA0DF498-A698-49BF-A4F8-3F52166FDDEB}">
      <dsp:nvSpPr>
        <dsp:cNvPr id="0" name=""/>
        <dsp:cNvSpPr/>
      </dsp:nvSpPr>
      <dsp:spPr>
        <a:xfrm rot="18667">
          <a:off x="1346998" y="3184930"/>
          <a:ext cx="276391" cy="30560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46999" y="3245826"/>
        <a:ext cx="193474" cy="183361"/>
      </dsp:txXfrm>
    </dsp:sp>
    <dsp:sp modelId="{502BA422-9AC2-4ECC-BB5B-96506169AEB3}">
      <dsp:nvSpPr>
        <dsp:cNvPr id="0" name=""/>
        <dsp:cNvSpPr/>
      </dsp:nvSpPr>
      <dsp:spPr>
        <a:xfrm>
          <a:off x="1753760" y="2972853"/>
          <a:ext cx="1232274" cy="739364"/>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Business Model Design</a:t>
          </a:r>
        </a:p>
      </dsp:txBody>
      <dsp:txXfrm>
        <a:off x="1775415" y="2994508"/>
        <a:ext cx="1188964" cy="696054"/>
      </dsp:txXfrm>
    </dsp:sp>
    <dsp:sp modelId="{F9137A90-4D80-4630-AF7D-E2698DD00902}">
      <dsp:nvSpPr>
        <dsp:cNvPr id="0" name=""/>
        <dsp:cNvSpPr/>
      </dsp:nvSpPr>
      <dsp:spPr>
        <a:xfrm rot="21580704">
          <a:off x="3088185" y="3185011"/>
          <a:ext cx="246100" cy="30560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088186" y="3246339"/>
        <a:ext cx="172270" cy="183361"/>
      </dsp:txXfrm>
    </dsp:sp>
    <dsp:sp modelId="{D045C5BB-1D0C-49D6-B0AE-8510E0167DD8}">
      <dsp:nvSpPr>
        <dsp:cNvPr id="0" name=""/>
        <dsp:cNvSpPr/>
      </dsp:nvSpPr>
      <dsp:spPr>
        <a:xfrm>
          <a:off x="3450367" y="2963330"/>
          <a:ext cx="1232274" cy="739364"/>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err="1"/>
            <a:t>Financing</a:t>
          </a:r>
          <a:r>
            <a:rPr lang="tr-TR" sz="1200" kern="1200" dirty="0"/>
            <a:t> </a:t>
          </a:r>
          <a:r>
            <a:rPr lang="tr-TR" sz="1200" kern="1200" dirty="0" err="1"/>
            <a:t>Sought</a:t>
          </a:r>
          <a:endParaRPr lang="en-US" sz="1200" kern="1200" dirty="0"/>
        </a:p>
      </dsp:txBody>
      <dsp:txXfrm>
        <a:off x="3472022" y="2984985"/>
        <a:ext cx="1188964" cy="696054"/>
      </dsp:txXfrm>
    </dsp:sp>
    <dsp:sp modelId="{BEFD5F7D-2482-4D82-9516-A8EB1823B23E}">
      <dsp:nvSpPr>
        <dsp:cNvPr id="0" name=""/>
        <dsp:cNvSpPr/>
      </dsp:nvSpPr>
      <dsp:spPr>
        <a:xfrm>
          <a:off x="4791081" y="3180211"/>
          <a:ext cx="261242" cy="30560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791081" y="3241332"/>
        <a:ext cx="182869" cy="183361"/>
      </dsp:txXfrm>
    </dsp:sp>
    <dsp:sp modelId="{E734EAFE-32E0-4049-B75F-70D23D8150DB}">
      <dsp:nvSpPr>
        <dsp:cNvPr id="0" name=""/>
        <dsp:cNvSpPr/>
      </dsp:nvSpPr>
      <dsp:spPr>
        <a:xfrm>
          <a:off x="5175550" y="2963330"/>
          <a:ext cx="1232274" cy="739364"/>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Conclusion</a:t>
          </a:r>
        </a:p>
      </dsp:txBody>
      <dsp:txXfrm>
        <a:off x="5197205" y="2984985"/>
        <a:ext cx="1188964" cy="6960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89ADD-CF80-4BE1-96FC-B9CC3D7DCA2B}">
      <dsp:nvSpPr>
        <dsp:cNvPr id="0" name=""/>
        <dsp:cNvSpPr/>
      </dsp:nvSpPr>
      <dsp:spPr>
        <a:xfrm>
          <a:off x="1832936" y="32068"/>
          <a:ext cx="1818562" cy="181856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0D17A-1D06-4908-8BDD-87CCC8F639D1}">
      <dsp:nvSpPr>
        <dsp:cNvPr id="0" name=""/>
        <dsp:cNvSpPr/>
      </dsp:nvSpPr>
      <dsp:spPr>
        <a:xfrm>
          <a:off x="2220498" y="419630"/>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A4A592-51D1-4DE1-825E-D33822967D1C}">
      <dsp:nvSpPr>
        <dsp:cNvPr id="0" name=""/>
        <dsp:cNvSpPr/>
      </dsp:nvSpPr>
      <dsp:spPr>
        <a:xfrm>
          <a:off x="1251592" y="2417068"/>
          <a:ext cx="2981250" cy="120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baseline="0"/>
            <a:t>The problem we think about and find a solution to is increasing plant waste and non-renewable energy resources used. These pollute the environment, increase carbon emissions, harm nature and disrupt the ecosystem.</a:t>
          </a:r>
          <a:endParaRPr lang="en-US" sz="1100" kern="1200"/>
        </a:p>
      </dsp:txBody>
      <dsp:txXfrm>
        <a:off x="1251592" y="2417068"/>
        <a:ext cx="2981250" cy="1204804"/>
      </dsp:txXfrm>
    </dsp:sp>
    <dsp:sp modelId="{67F4B962-F63B-46E3-AE0C-F123527294D4}">
      <dsp:nvSpPr>
        <dsp:cNvPr id="0" name=""/>
        <dsp:cNvSpPr/>
      </dsp:nvSpPr>
      <dsp:spPr>
        <a:xfrm>
          <a:off x="5335905" y="32068"/>
          <a:ext cx="1818562" cy="181856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AB83AC-9CA0-4589-A683-DC4A8B001BFB}">
      <dsp:nvSpPr>
        <dsp:cNvPr id="0" name=""/>
        <dsp:cNvSpPr/>
      </dsp:nvSpPr>
      <dsp:spPr>
        <a:xfrm>
          <a:off x="5723467" y="419630"/>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31E28A-F573-4F9D-895E-B9F47CD19889}">
      <dsp:nvSpPr>
        <dsp:cNvPr id="0" name=""/>
        <dsp:cNvSpPr/>
      </dsp:nvSpPr>
      <dsp:spPr>
        <a:xfrm>
          <a:off x="4754561" y="2417068"/>
          <a:ext cx="2981250" cy="120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baseline="0"/>
            <a:t>Waste plants that farmers try to destroy by burning after harvest are used as waste plants, coal and wood that people use for heating or cooking things. These pollution problems basically cause permanent damage to nature and humanity.</a:t>
          </a:r>
          <a:endParaRPr lang="en-US" sz="1100" kern="1200"/>
        </a:p>
      </dsp:txBody>
      <dsp:txXfrm>
        <a:off x="4754561" y="2417068"/>
        <a:ext cx="2981250" cy="1204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E84FF-0ED7-4443-ACD8-CE01AB3C8689}">
      <dsp:nvSpPr>
        <dsp:cNvPr id="0" name=""/>
        <dsp:cNvSpPr/>
      </dsp:nvSpPr>
      <dsp:spPr>
        <a:xfrm>
          <a:off x="0" y="3459"/>
          <a:ext cx="8987404" cy="12036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5264D1-CEE3-4895-BEB9-229C3F024754}">
      <dsp:nvSpPr>
        <dsp:cNvPr id="0" name=""/>
        <dsp:cNvSpPr/>
      </dsp:nvSpPr>
      <dsp:spPr>
        <a:xfrm>
          <a:off x="364106" y="274282"/>
          <a:ext cx="662659" cy="662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3675E5-342F-4DEA-BFCF-A3BC3E936E2B}">
      <dsp:nvSpPr>
        <dsp:cNvPr id="0" name=""/>
        <dsp:cNvSpPr/>
      </dsp:nvSpPr>
      <dsp:spPr>
        <a:xfrm>
          <a:off x="1390873" y="3459"/>
          <a:ext cx="7131352" cy="1204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12" tIns="127512" rIns="127512" bIns="127512" numCol="1" spcCol="1270" anchor="ctr" anchorCtr="0">
          <a:noAutofit/>
        </a:bodyPr>
        <a:lstStyle/>
        <a:p>
          <a:pPr marL="0" lvl="0" indent="0" algn="l" defTabSz="622300">
            <a:lnSpc>
              <a:spcPct val="90000"/>
            </a:lnSpc>
            <a:spcBef>
              <a:spcPct val="0"/>
            </a:spcBef>
            <a:spcAft>
              <a:spcPct val="35000"/>
            </a:spcAft>
            <a:buNone/>
          </a:pPr>
          <a:r>
            <a:rPr lang="en-US" sz="1400" kern="1200" baseline="0" dirty="0"/>
            <a:t>Heating and energy production sectors: Pellet fuels can be preferred to meet the heating needs in homes and commercial areas. It can also be used for energy production.</a:t>
          </a:r>
          <a:endParaRPr lang="tr-TR" sz="1400" kern="1200" baseline="0" dirty="0"/>
        </a:p>
        <a:p>
          <a:pPr marL="0" lvl="0" indent="0" algn="l" defTabSz="622300">
            <a:lnSpc>
              <a:spcPct val="90000"/>
            </a:lnSpc>
            <a:spcBef>
              <a:spcPct val="0"/>
            </a:spcBef>
            <a:spcAft>
              <a:spcPct val="35000"/>
            </a:spcAft>
            <a:buNone/>
          </a:pPr>
          <a:r>
            <a:rPr lang="en-US" sz="1400" kern="1200" baseline="0" dirty="0"/>
            <a:t>Industrial facilities and businesses: Large-scale businesses or industrial facilities can turn to pellet fuels to meet their energy needs.</a:t>
          </a:r>
          <a:endParaRPr lang="tr-TR" sz="1400" kern="1200" baseline="0" dirty="0"/>
        </a:p>
        <a:p>
          <a:pPr marL="0" lvl="0" indent="0" algn="l" defTabSz="622300">
            <a:lnSpc>
              <a:spcPct val="90000"/>
            </a:lnSpc>
            <a:spcBef>
              <a:spcPct val="0"/>
            </a:spcBef>
            <a:spcAft>
              <a:spcPct val="35000"/>
            </a:spcAft>
            <a:buNone/>
          </a:pPr>
          <a:endParaRPr lang="tr-TR" sz="1400" kern="1200" baseline="0" dirty="0"/>
        </a:p>
        <a:p>
          <a:pPr marL="0" lvl="0" indent="0" algn="l" defTabSz="622300">
            <a:lnSpc>
              <a:spcPct val="90000"/>
            </a:lnSpc>
            <a:spcBef>
              <a:spcPct val="0"/>
            </a:spcBef>
            <a:spcAft>
              <a:spcPct val="35000"/>
            </a:spcAft>
            <a:buNone/>
          </a:pPr>
          <a:endParaRPr lang="en-US" sz="1400" kern="1200" dirty="0"/>
        </a:p>
      </dsp:txBody>
      <dsp:txXfrm>
        <a:off x="1390873" y="3459"/>
        <a:ext cx="7131352" cy="1204835"/>
      </dsp:txXfrm>
    </dsp:sp>
    <dsp:sp modelId="{82F1CE7C-F0D8-4E03-910F-68ABBDF70EDD}">
      <dsp:nvSpPr>
        <dsp:cNvPr id="0" name=""/>
        <dsp:cNvSpPr/>
      </dsp:nvSpPr>
      <dsp:spPr>
        <a:xfrm>
          <a:off x="0" y="1383544"/>
          <a:ext cx="8987404" cy="12036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DF4A5F-BE0E-4D2D-9433-CA48AE506569}">
      <dsp:nvSpPr>
        <dsp:cNvPr id="0" name=""/>
        <dsp:cNvSpPr/>
      </dsp:nvSpPr>
      <dsp:spPr>
        <a:xfrm>
          <a:off x="364106" y="1654367"/>
          <a:ext cx="662659" cy="662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47E962-9B37-4182-A1E9-5BD823C7E33B}">
      <dsp:nvSpPr>
        <dsp:cNvPr id="0" name=""/>
        <dsp:cNvSpPr/>
      </dsp:nvSpPr>
      <dsp:spPr>
        <a:xfrm>
          <a:off x="1390873" y="1383544"/>
          <a:ext cx="7131352" cy="1204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12" tIns="127512" rIns="127512" bIns="127512"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mn-lt"/>
            </a:rPr>
            <a:t>Industrial facilities and businesses: Large-scale businesses or industrial facilities can turn to pellet fuels to meet their energy needs.</a:t>
          </a:r>
          <a:endParaRPr lang="tr-TR" sz="1400" b="1" i="0" kern="1200" dirty="0">
            <a:latin typeface="+mn-lt"/>
          </a:endParaRPr>
        </a:p>
        <a:p>
          <a:pPr marL="0" lvl="0" indent="0" algn="l" defTabSz="622300">
            <a:lnSpc>
              <a:spcPct val="90000"/>
            </a:lnSpc>
            <a:spcBef>
              <a:spcPct val="0"/>
            </a:spcBef>
            <a:spcAft>
              <a:spcPct val="35000"/>
            </a:spcAft>
            <a:buNone/>
          </a:pPr>
          <a:r>
            <a:rPr lang="en-US" sz="1400" b="1" i="0" kern="1200" dirty="0">
              <a:latin typeface="+mn-lt"/>
            </a:rPr>
            <a:t>Renewable energy incentives and environmental policies: In some countries and regions, providing incentives for renewable energy sources or supporting environmental policies may encourage the use of pellet fuels produced from vegetable waste.</a:t>
          </a:r>
          <a:endParaRPr lang="en-US" sz="1400" kern="1200" dirty="0">
            <a:latin typeface="+mn-lt"/>
          </a:endParaRPr>
        </a:p>
      </dsp:txBody>
      <dsp:txXfrm>
        <a:off x="1390873" y="1383544"/>
        <a:ext cx="7131352" cy="1204835"/>
      </dsp:txXfrm>
    </dsp:sp>
    <dsp:sp modelId="{7F967F2F-70AF-4E65-BDDA-07900ADD7A9B}">
      <dsp:nvSpPr>
        <dsp:cNvPr id="0" name=""/>
        <dsp:cNvSpPr/>
      </dsp:nvSpPr>
      <dsp:spPr>
        <a:xfrm>
          <a:off x="0" y="2763628"/>
          <a:ext cx="8987404" cy="12036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E7CF92-4662-43FF-BC74-B4A8141E8D47}">
      <dsp:nvSpPr>
        <dsp:cNvPr id="0" name=""/>
        <dsp:cNvSpPr/>
      </dsp:nvSpPr>
      <dsp:spPr>
        <a:xfrm>
          <a:off x="364106" y="3034452"/>
          <a:ext cx="662659" cy="662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6413BB-957A-41EF-B580-4D61BDC5D024}">
      <dsp:nvSpPr>
        <dsp:cNvPr id="0" name=""/>
        <dsp:cNvSpPr/>
      </dsp:nvSpPr>
      <dsp:spPr>
        <a:xfrm>
          <a:off x="1390873" y="2763628"/>
          <a:ext cx="7131352" cy="1204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12" tIns="127512" rIns="127512" bIns="127512" numCol="1" spcCol="1270" anchor="ctr" anchorCtr="0">
          <a:noAutofit/>
        </a:bodyPr>
        <a:lstStyle/>
        <a:p>
          <a:pPr marL="0" lvl="0" indent="0" algn="l" defTabSz="622300">
            <a:lnSpc>
              <a:spcPct val="90000"/>
            </a:lnSpc>
            <a:spcBef>
              <a:spcPct val="0"/>
            </a:spcBef>
            <a:spcAft>
              <a:spcPct val="35000"/>
            </a:spcAft>
            <a:buNone/>
          </a:pPr>
          <a:r>
            <a:rPr lang="en-US" sz="1400" kern="1200" baseline="0"/>
            <a:t>Our target audience will be those who can use these fuels and those who see the environmental benefits of these fuels. We can target these groups that want to meet their energy needs by offering pellet fuels that comply with quality standards, are environmentally friendly and economically competitive. We can also develop strategies by taking into account energy policies and incentives at local and national levels.</a:t>
          </a:r>
          <a:endParaRPr lang="en-US" sz="1400" kern="1200"/>
        </a:p>
      </dsp:txBody>
      <dsp:txXfrm>
        <a:off x="1390873" y="2763628"/>
        <a:ext cx="7131352" cy="12048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FE61042-6877-428E-87FE-4176D1C5CB2E}" type="datetimeFigureOut">
              <a:rPr lang="en-GB" smtClean="0"/>
              <a:t>11/01/2024</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368108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FE61042-6877-428E-87FE-4176D1C5CB2E}" type="datetimeFigureOut">
              <a:rPr lang="en-GB" smtClean="0"/>
              <a:t>11/01/2024</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1961632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FE61042-6877-428E-87FE-4176D1C5CB2E}" type="datetimeFigureOut">
              <a:rPr lang="en-GB" smtClean="0"/>
              <a:t>11/01/2024</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62BB34A-CBB7-46E3-AA9F-9E65AED7AA04}"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22273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BFE61042-6877-428E-87FE-4176D1C5CB2E}" type="datetimeFigureOut">
              <a:rPr lang="en-GB" smtClean="0"/>
              <a:t>11/01/2024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1529298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BFE61042-6877-428E-87FE-4176D1C5CB2E}" type="datetimeFigureOut">
              <a:rPr lang="en-GB" smtClean="0"/>
              <a:t>11/01/2024</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62BB34A-CBB7-46E3-AA9F-9E65AED7AA04}"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75634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BFE61042-6877-428E-87FE-4176D1C5CB2E}" type="datetimeFigureOut">
              <a:rPr lang="en-GB" smtClean="0"/>
              <a:t>11/01/2024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83490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FE61042-6877-428E-87FE-4176D1C5CB2E}" type="datetimeFigureOut">
              <a:rPr lang="en-GB" smtClean="0"/>
              <a:t>11/01/2024</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1410008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FE61042-6877-428E-87FE-4176D1C5CB2E}" type="datetimeFigureOut">
              <a:rPr lang="en-GB" smtClean="0"/>
              <a:t>11/01/2024</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2664838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FE61042-6877-428E-87FE-4176D1C5CB2E}" type="datetimeFigureOut">
              <a:rPr lang="en-GB" smtClean="0"/>
              <a:t>11/01/2024</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1317430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FE61042-6877-428E-87FE-4176D1C5CB2E}" type="datetimeFigureOut">
              <a:rPr lang="en-GB" smtClean="0"/>
              <a:t>11/01/2024</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3591417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FE61042-6877-428E-87FE-4176D1C5CB2E}" type="datetimeFigureOut">
              <a:rPr lang="en-GB" smtClean="0"/>
              <a:t>11/01/2024</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1932900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FE61042-6877-428E-87FE-4176D1C5CB2E}" type="datetimeFigureOut">
              <a:rPr lang="en-GB" smtClean="0"/>
              <a:t>11/01/2024</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126447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FE61042-6877-428E-87FE-4176D1C5CB2E}" type="datetimeFigureOut">
              <a:rPr lang="en-GB" smtClean="0"/>
              <a:t>11/01/2024</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884870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E61042-6877-428E-87FE-4176D1C5CB2E}" type="datetimeFigureOut">
              <a:rPr lang="en-GB" smtClean="0"/>
              <a:t>11/01/2024</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253533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FE61042-6877-428E-87FE-4176D1C5CB2E}" type="datetimeFigureOut">
              <a:rPr lang="en-GB" smtClean="0"/>
              <a:t>11/01/2024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3833606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FE61042-6877-428E-87FE-4176D1C5CB2E}" type="datetimeFigureOut">
              <a:rPr lang="en-GB" smtClean="0"/>
              <a:t>11/01/2024</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62BB34A-CBB7-46E3-AA9F-9E65AED7AA04}" type="slidenum">
              <a:rPr lang="en-GB" smtClean="0"/>
              <a:t>‹#›</a:t>
            </a:fld>
            <a:endParaRPr lang="en-GB"/>
          </a:p>
        </p:txBody>
      </p:sp>
    </p:spTree>
    <p:extLst>
      <p:ext uri="{BB962C8B-B14F-4D97-AF65-F5344CB8AC3E}">
        <p14:creationId xmlns:p14="http://schemas.microsoft.com/office/powerpoint/2010/main" val="417716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FE61042-6877-428E-87FE-4176D1C5CB2E}" type="datetimeFigureOut">
              <a:rPr lang="en-GB" smtClean="0"/>
              <a:t>11/01/2024</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62BB34A-CBB7-46E3-AA9F-9E65AED7AA04}" type="slidenum">
              <a:rPr lang="en-GB" smtClean="0"/>
              <a:t>‹#›</a:t>
            </a:fld>
            <a:endParaRPr lang="en-GB"/>
          </a:p>
        </p:txBody>
      </p:sp>
    </p:spTree>
    <p:extLst>
      <p:ext uri="{BB962C8B-B14F-4D97-AF65-F5344CB8AC3E}">
        <p14:creationId xmlns:p14="http://schemas.microsoft.com/office/powerpoint/2010/main" val="402293135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10">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tr-TR"/>
            </a:p>
          </p:txBody>
        </p:sp>
        <p:sp>
          <p:nvSpPr>
            <p:cNvPr id="10"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tr-TR"/>
            </a:p>
          </p:txBody>
        </p:sp>
        <p:sp>
          <p:nvSpPr>
            <p:cNvPr id="24"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tr-TR"/>
            </a:p>
          </p:txBody>
        </p:sp>
        <p:sp>
          <p:nvSpPr>
            <p:cNvPr id="38"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tr-TR"/>
            </a:p>
          </p:txBody>
        </p:sp>
        <p:sp>
          <p:nvSpPr>
            <p:cNvPr id="40"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tr-TR"/>
            </a:p>
          </p:txBody>
        </p:sp>
        <p:sp>
          <p:nvSpPr>
            <p:cNvPr id="42"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tr-TR"/>
            </a:p>
          </p:txBody>
        </p:sp>
        <p:sp>
          <p:nvSpPr>
            <p:cNvPr id="44"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tr-TR"/>
            </a:p>
          </p:txBody>
        </p:sp>
        <p:sp>
          <p:nvSpPr>
            <p:cNvPr id="46"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tr-TR"/>
            </a:p>
          </p:txBody>
        </p:sp>
        <p:sp>
          <p:nvSpPr>
            <p:cNvPr id="48"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tr-TR"/>
            </a:p>
          </p:txBody>
        </p:sp>
        <p:sp>
          <p:nvSpPr>
            <p:cNvPr id="49"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tr-TR"/>
            </a:p>
          </p:txBody>
        </p:sp>
        <p:sp>
          <p:nvSpPr>
            <p:cNvPr id="50"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tr-TR"/>
            </a:p>
          </p:txBody>
        </p:sp>
        <p:sp>
          <p:nvSpPr>
            <p:cNvPr id="51"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tr-TR"/>
            </a:p>
          </p:txBody>
        </p:sp>
      </p:grpSp>
      <p:grpSp>
        <p:nvGrpSpPr>
          <p:cNvPr id="25" name="Group 24">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2"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tr-TR"/>
            </a:p>
          </p:txBody>
        </p:sp>
        <p:sp>
          <p:nvSpPr>
            <p:cNvPr id="53"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tr-TR"/>
            </a:p>
          </p:txBody>
        </p:sp>
        <p:sp>
          <p:nvSpPr>
            <p:cNvPr id="54"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tr-TR"/>
            </a:p>
          </p:txBody>
        </p:sp>
        <p:sp>
          <p:nvSpPr>
            <p:cNvPr id="55"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tr-TR"/>
            </a:p>
          </p:txBody>
        </p:sp>
        <p:sp>
          <p:nvSpPr>
            <p:cNvPr id="56"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tr-TR"/>
            </a:p>
          </p:txBody>
        </p:sp>
        <p:sp>
          <p:nvSpPr>
            <p:cNvPr id="57"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tr-TR"/>
            </a:p>
          </p:txBody>
        </p:sp>
        <p:sp>
          <p:nvSpPr>
            <p:cNvPr id="58"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tr-TR"/>
            </a:p>
          </p:txBody>
        </p:sp>
        <p:sp>
          <p:nvSpPr>
            <p:cNvPr id="59"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tr-TR"/>
            </a:p>
          </p:txBody>
        </p:sp>
        <p:sp>
          <p:nvSpPr>
            <p:cNvPr id="60"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tr-TR"/>
            </a:p>
          </p:txBody>
        </p:sp>
        <p:sp>
          <p:nvSpPr>
            <p:cNvPr id="61"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tr-TR"/>
            </a:p>
          </p:txBody>
        </p:sp>
        <p:sp>
          <p:nvSpPr>
            <p:cNvPr id="62"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tr-TR"/>
            </a:p>
          </p:txBody>
        </p:sp>
        <p:sp>
          <p:nvSpPr>
            <p:cNvPr id="63"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tr-TR"/>
            </a:p>
          </p:txBody>
        </p:sp>
      </p:grpSp>
      <p:sp>
        <p:nvSpPr>
          <p:cNvPr id="39" name="Rectangle 38">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41"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useBgFill="1">
        <p:nvSpPr>
          <p:cNvPr id="43" name="Rectangle 42">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ctrTitle"/>
          </p:nvPr>
        </p:nvSpPr>
        <p:spPr>
          <a:xfrm>
            <a:off x="1794897" y="624110"/>
            <a:ext cx="9712998" cy="1280890"/>
          </a:xfr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r>
              <a:rPr lang="en-US" sz="3600" dirty="0">
                <a:solidFill>
                  <a:schemeClr val="tx1">
                    <a:lumMod val="85000"/>
                    <a:lumOff val="15000"/>
                  </a:schemeClr>
                </a:solidFill>
                <a:effectLst>
                  <a:outerShdw blurRad="38100" dist="38100" dir="2700000" algn="tl">
                    <a:srgbClr val="000000">
                      <a:alpha val="43137"/>
                    </a:srgbClr>
                  </a:outerShdw>
                </a:effectLst>
                <a:latin typeface="+mj-lt"/>
                <a:ea typeface="+mj-ea"/>
                <a:cs typeface="+mj-cs"/>
              </a:rPr>
              <a:t>GPF</a:t>
            </a:r>
            <a:r>
              <a:rPr lang="tr-TR" sz="3600" dirty="0">
                <a:solidFill>
                  <a:schemeClr val="tx1">
                    <a:lumMod val="85000"/>
                    <a:lumOff val="15000"/>
                  </a:schemeClr>
                </a:solidFill>
                <a:effectLst>
                  <a:outerShdw blurRad="38100" dist="38100" dir="2700000" algn="tl">
                    <a:srgbClr val="000000">
                      <a:alpha val="43137"/>
                    </a:srgbClr>
                  </a:outerShdw>
                </a:effectLst>
                <a:latin typeface="+mj-lt"/>
                <a:ea typeface="+mj-ea"/>
                <a:cs typeface="+mj-cs"/>
              </a:rPr>
              <a:t> (</a:t>
            </a:r>
            <a:r>
              <a:rPr lang="tr-TR" sz="3600" dirty="0" err="1">
                <a:solidFill>
                  <a:schemeClr val="tx1">
                    <a:lumMod val="85000"/>
                    <a:lumOff val="15000"/>
                  </a:schemeClr>
                </a:solidFill>
                <a:effectLst>
                  <a:outerShdw blurRad="38100" dist="38100" dir="2700000" algn="tl">
                    <a:srgbClr val="000000">
                      <a:alpha val="43137"/>
                    </a:srgbClr>
                  </a:outerShdw>
                </a:effectLst>
                <a:latin typeface="+mj-lt"/>
                <a:ea typeface="+mj-ea"/>
                <a:cs typeface="+mj-cs"/>
              </a:rPr>
              <a:t>Green</a:t>
            </a:r>
            <a:r>
              <a:rPr lang="tr-TR" sz="3600" dirty="0">
                <a:solidFill>
                  <a:schemeClr val="tx1">
                    <a:lumMod val="85000"/>
                    <a:lumOff val="15000"/>
                  </a:schemeClr>
                </a:solidFill>
                <a:effectLst>
                  <a:outerShdw blurRad="38100" dist="38100" dir="2700000" algn="tl">
                    <a:srgbClr val="000000">
                      <a:alpha val="43137"/>
                    </a:srgbClr>
                  </a:outerShdw>
                </a:effectLst>
                <a:latin typeface="+mj-lt"/>
                <a:ea typeface="+mj-ea"/>
                <a:cs typeface="+mj-cs"/>
              </a:rPr>
              <a:t> </a:t>
            </a:r>
            <a:r>
              <a:rPr lang="tr-TR" sz="3600" dirty="0" err="1">
                <a:solidFill>
                  <a:schemeClr val="tx1">
                    <a:lumMod val="85000"/>
                    <a:lumOff val="15000"/>
                  </a:schemeClr>
                </a:solidFill>
                <a:effectLst>
                  <a:outerShdw blurRad="38100" dist="38100" dir="2700000" algn="tl">
                    <a:srgbClr val="000000">
                      <a:alpha val="43137"/>
                    </a:srgbClr>
                  </a:outerShdw>
                </a:effectLst>
                <a:latin typeface="+mj-lt"/>
                <a:ea typeface="+mj-ea"/>
                <a:cs typeface="+mj-cs"/>
              </a:rPr>
              <a:t>Pellet</a:t>
            </a:r>
            <a:r>
              <a:rPr lang="tr-TR" sz="3600" dirty="0">
                <a:solidFill>
                  <a:schemeClr val="tx1">
                    <a:lumMod val="85000"/>
                    <a:lumOff val="15000"/>
                  </a:schemeClr>
                </a:solidFill>
                <a:effectLst>
                  <a:outerShdw blurRad="38100" dist="38100" dir="2700000" algn="tl">
                    <a:srgbClr val="000000">
                      <a:alpha val="43137"/>
                    </a:srgbClr>
                  </a:outerShdw>
                </a:effectLst>
                <a:latin typeface="+mj-lt"/>
                <a:ea typeface="+mj-ea"/>
                <a:cs typeface="+mj-cs"/>
              </a:rPr>
              <a:t> </a:t>
            </a:r>
            <a:r>
              <a:rPr lang="tr-TR" sz="3600" dirty="0" err="1">
                <a:solidFill>
                  <a:schemeClr val="tx1">
                    <a:lumMod val="85000"/>
                    <a:lumOff val="15000"/>
                  </a:schemeClr>
                </a:solidFill>
                <a:effectLst>
                  <a:outerShdw blurRad="38100" dist="38100" dir="2700000" algn="tl">
                    <a:srgbClr val="000000">
                      <a:alpha val="43137"/>
                    </a:srgbClr>
                  </a:outerShdw>
                </a:effectLst>
                <a:latin typeface="+mj-lt"/>
                <a:ea typeface="+mj-ea"/>
                <a:cs typeface="+mj-cs"/>
              </a:rPr>
              <a:t>Fuel</a:t>
            </a:r>
            <a:r>
              <a:rPr lang="tr-TR" sz="3600" dirty="0">
                <a:solidFill>
                  <a:schemeClr val="tx1">
                    <a:lumMod val="85000"/>
                    <a:lumOff val="15000"/>
                  </a:schemeClr>
                </a:solidFill>
                <a:effectLst>
                  <a:outerShdw blurRad="38100" dist="38100" dir="2700000" algn="tl">
                    <a:srgbClr val="000000">
                      <a:alpha val="43137"/>
                    </a:srgbClr>
                  </a:outerShdw>
                </a:effectLst>
                <a:latin typeface="+mj-lt"/>
                <a:ea typeface="+mj-ea"/>
                <a:cs typeface="+mj-cs"/>
              </a:rPr>
              <a:t>)</a:t>
            </a:r>
            <a:endParaRPr lang="en-US" sz="3600" dirty="0">
              <a:solidFill>
                <a:schemeClr val="tx1">
                  <a:lumMod val="85000"/>
                  <a:lumOff val="15000"/>
                </a:schemeClr>
              </a:solidFill>
              <a:effectLst>
                <a:outerShdw blurRad="38100" dist="38100" dir="2700000" algn="tl">
                  <a:srgbClr val="000000">
                    <a:alpha val="43137"/>
                  </a:srgbClr>
                </a:outerShdw>
              </a:effectLst>
              <a:latin typeface="+mj-lt"/>
              <a:ea typeface="+mj-ea"/>
              <a:cs typeface="+mj-cs"/>
            </a:endParaRPr>
          </a:p>
        </p:txBody>
      </p:sp>
      <p:sp>
        <p:nvSpPr>
          <p:cNvPr id="45" name="Rectangle 44">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47"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graphicFrame>
        <p:nvGraphicFramePr>
          <p:cNvPr id="4" name="Tablo 3"/>
          <p:cNvGraphicFramePr>
            <a:graphicFrameLocks noGrp="1"/>
          </p:cNvGraphicFramePr>
          <p:nvPr>
            <p:extLst>
              <p:ext uri="{D42A27DB-BD31-4B8C-83A1-F6EECF244321}">
                <p14:modId xmlns:p14="http://schemas.microsoft.com/office/powerpoint/2010/main" val="1822884746"/>
              </p:ext>
            </p:extLst>
          </p:nvPr>
        </p:nvGraphicFramePr>
        <p:xfrm>
          <a:off x="3682167" y="3484949"/>
          <a:ext cx="6102645" cy="2240208"/>
        </p:xfrm>
        <a:graphic>
          <a:graphicData uri="http://schemas.openxmlformats.org/drawingml/2006/table">
            <a:tbl>
              <a:tblPr firstRow="1" bandRow="1">
                <a:tableStyleId>{2D5ABB26-0587-4C30-8999-92F81FD0307C}</a:tableStyleId>
              </a:tblPr>
              <a:tblGrid>
                <a:gridCol w="3391773">
                  <a:extLst>
                    <a:ext uri="{9D8B030D-6E8A-4147-A177-3AD203B41FA5}">
                      <a16:colId xmlns:a16="http://schemas.microsoft.com/office/drawing/2014/main" val="698184721"/>
                    </a:ext>
                  </a:extLst>
                </a:gridCol>
                <a:gridCol w="1037100">
                  <a:extLst>
                    <a:ext uri="{9D8B030D-6E8A-4147-A177-3AD203B41FA5}">
                      <a16:colId xmlns:a16="http://schemas.microsoft.com/office/drawing/2014/main" val="483345825"/>
                    </a:ext>
                  </a:extLst>
                </a:gridCol>
                <a:gridCol w="1673772">
                  <a:extLst>
                    <a:ext uri="{9D8B030D-6E8A-4147-A177-3AD203B41FA5}">
                      <a16:colId xmlns:a16="http://schemas.microsoft.com/office/drawing/2014/main" val="260349257"/>
                    </a:ext>
                  </a:extLst>
                </a:gridCol>
              </a:tblGrid>
              <a:tr h="560052">
                <a:tc>
                  <a:txBody>
                    <a:bodyPr/>
                    <a:lstStyle/>
                    <a:p>
                      <a:pPr algn="ctr"/>
                      <a:r>
                        <a:rPr lang="tr-TR" sz="1600" dirty="0"/>
                        <a:t>Ferhat YÜKSEL</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tr-TR" sz="1600" dirty="0"/>
                        <a:t>EEE</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tr-TR" sz="1600" dirty="0"/>
                        <a:t>150719540</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706650762"/>
                  </a:ext>
                </a:extLst>
              </a:tr>
              <a:tr h="560052">
                <a:tc>
                  <a:txBody>
                    <a:bodyPr/>
                    <a:lstStyle/>
                    <a:p>
                      <a:pPr algn="ctr"/>
                      <a:r>
                        <a:rPr lang="tr-TR" sz="1600" dirty="0"/>
                        <a:t>Tolga TAŞDEMİR</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tr-TR" sz="1600" dirty="0"/>
                        <a:t>BIOE</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tr-TR" sz="1600" dirty="0"/>
                        <a:t>150822032</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108966226"/>
                  </a:ext>
                </a:extLst>
              </a:tr>
              <a:tr h="560052">
                <a:tc>
                  <a:txBody>
                    <a:bodyPr/>
                    <a:lstStyle/>
                    <a:p>
                      <a:pPr algn="ctr"/>
                      <a:r>
                        <a:rPr lang="tr-TR" sz="1600" dirty="0"/>
                        <a:t>Ahmet Tuğrul Berber</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tr-TR" sz="1600" dirty="0"/>
                        <a:t>EEE</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tr-TR" sz="1600" dirty="0"/>
                        <a:t>150721046</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735928235"/>
                  </a:ext>
                </a:extLst>
              </a:tr>
              <a:tr h="560052">
                <a:tc>
                  <a:txBody>
                    <a:bodyPr/>
                    <a:lstStyle/>
                    <a:p>
                      <a:pPr algn="ctr"/>
                      <a:r>
                        <a:rPr lang="tr-TR" sz="1600" dirty="0"/>
                        <a:t>İrem Korkmaz</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tr-TR" sz="1600" dirty="0"/>
                        <a:t>BIOE</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tr-TR" sz="1600" dirty="0"/>
                        <a:t>150822030</a:t>
                      </a:r>
                      <a:endParaRPr lang="en-GB"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432227939"/>
                  </a:ext>
                </a:extLst>
              </a:tr>
            </a:tbl>
          </a:graphicData>
        </a:graphic>
      </p:graphicFrame>
      <p:sp>
        <p:nvSpPr>
          <p:cNvPr id="6" name="Metin kutusu 5"/>
          <p:cNvSpPr txBox="1"/>
          <p:nvPr/>
        </p:nvSpPr>
        <p:spPr>
          <a:xfrm>
            <a:off x="4941160" y="2222983"/>
            <a:ext cx="3330439" cy="61491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31368">
              <a:spcAft>
                <a:spcPts val="510"/>
              </a:spcAft>
            </a:pPr>
            <a:r>
              <a:rPr lang="tr-TR" sz="1698" kern="1200" dirty="0">
                <a:solidFill>
                  <a:schemeClr val="dk1"/>
                </a:solidFill>
                <a:latin typeface="+mn-lt"/>
                <a:ea typeface="+mn-ea"/>
                <a:cs typeface="+mn-cs"/>
              </a:rPr>
              <a:t>BUS1003.2 – </a:t>
            </a:r>
            <a:r>
              <a:rPr lang="tr-TR" sz="1600" b="0" i="0" dirty="0" err="1">
                <a:solidFill>
                  <a:srgbClr val="000000"/>
                </a:solidFill>
                <a:effectLst/>
                <a:latin typeface="Open Sans" panose="020F0502020204030204" pitchFamily="34" charset="0"/>
              </a:rPr>
              <a:t>Entrepreneurship</a:t>
            </a:r>
            <a:r>
              <a:rPr lang="tr-TR" sz="1600" b="0" i="0" dirty="0">
                <a:solidFill>
                  <a:srgbClr val="000000"/>
                </a:solidFill>
                <a:effectLst/>
                <a:latin typeface="Open Sans" panose="020F0502020204030204" pitchFamily="34" charset="0"/>
              </a:rPr>
              <a:t> </a:t>
            </a:r>
            <a:r>
              <a:rPr lang="tr-TR" sz="1600" b="0" i="0" dirty="0" err="1">
                <a:solidFill>
                  <a:srgbClr val="000000"/>
                </a:solidFill>
                <a:effectLst/>
                <a:latin typeface="Open Sans" panose="020F0502020204030204" pitchFamily="34" charset="0"/>
              </a:rPr>
              <a:t>and</a:t>
            </a:r>
            <a:r>
              <a:rPr lang="tr-TR" sz="1600" b="0" i="0" dirty="0">
                <a:solidFill>
                  <a:srgbClr val="000000"/>
                </a:solidFill>
                <a:effectLst/>
                <a:latin typeface="Open Sans" panose="020F0502020204030204" pitchFamily="34" charset="0"/>
              </a:rPr>
              <a:t> </a:t>
            </a:r>
            <a:r>
              <a:rPr lang="tr-TR" sz="1600" b="0" i="0" dirty="0" err="1">
                <a:solidFill>
                  <a:srgbClr val="000000"/>
                </a:solidFill>
                <a:effectLst/>
                <a:latin typeface="Open Sans" panose="020F0502020204030204" pitchFamily="34" charset="0"/>
              </a:rPr>
              <a:t>Innovation</a:t>
            </a:r>
            <a:endParaRPr lang="en-GB" dirty="0"/>
          </a:p>
        </p:txBody>
      </p:sp>
    </p:spTree>
    <p:extLst>
      <p:ext uri="{BB962C8B-B14F-4D97-AF65-F5344CB8AC3E}">
        <p14:creationId xmlns:p14="http://schemas.microsoft.com/office/powerpoint/2010/main" val="3597577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5" name="Picture 4" descr="Oil refinery against blue sky">
            <a:extLst>
              <a:ext uri="{FF2B5EF4-FFF2-40B4-BE49-F238E27FC236}">
                <a16:creationId xmlns:a16="http://schemas.microsoft.com/office/drawing/2014/main" id="{1B8630DD-5702-AD12-5B0C-1676ACEE3DB6}"/>
              </a:ext>
            </a:extLst>
          </p:cNvPr>
          <p:cNvPicPr>
            <a:picLocks noChangeAspect="1"/>
          </p:cNvPicPr>
          <p:nvPr/>
        </p:nvPicPr>
        <p:blipFill rotWithShape="1">
          <a:blip r:embed="rId2"/>
          <a:srcRect l="38026" r="29474"/>
          <a:stretch/>
        </p:blipFill>
        <p:spPr>
          <a:xfrm>
            <a:off x="8229598" y="10"/>
            <a:ext cx="3962401" cy="6857990"/>
          </a:xfrm>
          <a:prstGeom prst="rect">
            <a:avLst/>
          </a:prstGeom>
        </p:spPr>
      </p:pic>
      <p:sp>
        <p:nvSpPr>
          <p:cNvPr id="20"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Başlık 1">
            <a:extLst>
              <a:ext uri="{FF2B5EF4-FFF2-40B4-BE49-F238E27FC236}">
                <a16:creationId xmlns:a16="http://schemas.microsoft.com/office/drawing/2014/main" id="{FEDC2B41-2101-5FD4-B0F2-AE94B3BFE67D}"/>
              </a:ext>
            </a:extLst>
          </p:cNvPr>
          <p:cNvSpPr>
            <a:spLocks noGrp="1"/>
          </p:cNvSpPr>
          <p:nvPr>
            <p:ph type="title"/>
          </p:nvPr>
        </p:nvSpPr>
        <p:spPr>
          <a:xfrm>
            <a:off x="541867" y="787400"/>
            <a:ext cx="7145866" cy="778933"/>
          </a:xfrm>
        </p:spPr>
        <p:txBody>
          <a:bodyPr anchor="ctr">
            <a:normAutofit/>
          </a:bodyPr>
          <a:lstStyle/>
          <a:p>
            <a:r>
              <a:rPr lang="tr-TR" sz="3200" dirty="0">
                <a:solidFill>
                  <a:srgbClr val="FEFFFF"/>
                </a:solidFill>
              </a:rPr>
              <a:t>MARKETING AND SALES</a:t>
            </a:r>
          </a:p>
        </p:txBody>
      </p:sp>
      <p:sp>
        <p:nvSpPr>
          <p:cNvPr id="3" name="İçerik Yer Tutucusu 2">
            <a:extLst>
              <a:ext uri="{FF2B5EF4-FFF2-40B4-BE49-F238E27FC236}">
                <a16:creationId xmlns:a16="http://schemas.microsoft.com/office/drawing/2014/main" id="{8D021A89-BE26-96B6-487A-A95E9D41F41F}"/>
              </a:ext>
            </a:extLst>
          </p:cNvPr>
          <p:cNvSpPr>
            <a:spLocks noGrp="1"/>
          </p:cNvSpPr>
          <p:nvPr>
            <p:ph idx="1"/>
          </p:nvPr>
        </p:nvSpPr>
        <p:spPr>
          <a:xfrm>
            <a:off x="541866" y="2032000"/>
            <a:ext cx="7145867" cy="3879222"/>
          </a:xfrm>
        </p:spPr>
        <p:txBody>
          <a:bodyPr>
            <a:normAutofit/>
          </a:bodyPr>
          <a:lstStyle/>
          <a:p>
            <a:pPr>
              <a:lnSpc>
                <a:spcPct val="90000"/>
              </a:lnSpc>
              <a:buClr>
                <a:srgbClr val="EAAE50"/>
              </a:buClr>
            </a:pPr>
            <a:r>
              <a:rPr lang="tr-TR" sz="1500">
                <a:solidFill>
                  <a:srgbClr val="FEFFFF"/>
                </a:solidFill>
              </a:rPr>
              <a:t>Marketing strategies:</a:t>
            </a:r>
          </a:p>
          <a:p>
            <a:pPr>
              <a:lnSpc>
                <a:spcPct val="90000"/>
              </a:lnSpc>
              <a:buClr>
                <a:srgbClr val="EAAE50"/>
              </a:buClr>
            </a:pPr>
            <a:r>
              <a:rPr lang="en-US" sz="1500">
                <a:solidFill>
                  <a:srgbClr val="FEFFFF"/>
                </a:solidFill>
              </a:rPr>
              <a:t>Identifying the target audience: Marketing strategies for pellet fuel must first correctly identify the target audience. The target audience is the people who will benefit from the properties of pellet fuel. </a:t>
            </a:r>
            <a:endParaRPr lang="tr-TR" sz="1500">
              <a:solidFill>
                <a:srgbClr val="FEFFFF"/>
              </a:solidFill>
            </a:endParaRPr>
          </a:p>
          <a:p>
            <a:pPr>
              <a:lnSpc>
                <a:spcPct val="90000"/>
              </a:lnSpc>
              <a:buClr>
                <a:srgbClr val="EAAE50"/>
              </a:buClr>
            </a:pPr>
            <a:r>
              <a:rPr lang="en-US" sz="1500">
                <a:solidFill>
                  <a:srgbClr val="FEFFFF"/>
                </a:solidFill>
              </a:rPr>
              <a:t>Emphasizing the benefits of pellet fuel: Marketing activities should emphasize the benefits of pellet fuel. These benefits include:</a:t>
            </a:r>
            <a:endParaRPr lang="tr-TR" sz="1500">
              <a:solidFill>
                <a:srgbClr val="FEFFFF"/>
              </a:solidFill>
            </a:endParaRPr>
          </a:p>
          <a:p>
            <a:pPr>
              <a:lnSpc>
                <a:spcPct val="90000"/>
              </a:lnSpc>
              <a:buClr>
                <a:srgbClr val="EAAE50"/>
              </a:buClr>
            </a:pPr>
            <a:r>
              <a:rPr lang="en-US" sz="1500">
                <a:solidFill>
                  <a:srgbClr val="FEFFFF"/>
                </a:solidFill>
              </a:rPr>
              <a:t>High energy density: The energy density of pellet fuel is higher than other solid fuels such as coal and wood. Therefore, storage and transportation costs are lower.</a:t>
            </a:r>
            <a:endParaRPr lang="tr-TR" sz="1500">
              <a:solidFill>
                <a:srgbClr val="FEFFFF"/>
              </a:solidFill>
            </a:endParaRPr>
          </a:p>
          <a:p>
            <a:pPr>
              <a:lnSpc>
                <a:spcPct val="90000"/>
              </a:lnSpc>
              <a:buClr>
                <a:srgbClr val="EAAE50"/>
              </a:buClr>
            </a:pPr>
            <a:r>
              <a:rPr lang="en-US" sz="1500">
                <a:solidFill>
                  <a:srgbClr val="FEFFFF"/>
                </a:solidFill>
              </a:rPr>
              <a:t>Clean combustion: Emissions from the combustion of pellet fuel are lower than other solid fuels such as coal and wood. Therefore, it is an environmentally friendly fuel.</a:t>
            </a:r>
            <a:endParaRPr lang="tr-TR" sz="1500">
              <a:solidFill>
                <a:srgbClr val="FEFFFF"/>
              </a:solidFill>
            </a:endParaRPr>
          </a:p>
          <a:p>
            <a:pPr>
              <a:lnSpc>
                <a:spcPct val="90000"/>
              </a:lnSpc>
              <a:buClr>
                <a:srgbClr val="EAAE50"/>
              </a:buClr>
            </a:pPr>
            <a:r>
              <a:rPr lang="en-US" sz="1500">
                <a:solidFill>
                  <a:srgbClr val="FEFFFF"/>
                </a:solidFill>
              </a:rPr>
              <a:t>Automatic combustion: Pellet fuel can be burned automatically. Therefore, it is easy and safe to use.</a:t>
            </a:r>
            <a:endParaRPr lang="tr-TR" sz="1500">
              <a:solidFill>
                <a:srgbClr val="FEFFFF"/>
              </a:solidFill>
            </a:endParaRPr>
          </a:p>
        </p:txBody>
      </p:sp>
    </p:spTree>
    <p:extLst>
      <p:ext uri="{BB962C8B-B14F-4D97-AF65-F5344CB8AC3E}">
        <p14:creationId xmlns:p14="http://schemas.microsoft.com/office/powerpoint/2010/main" val="250045475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5" name="Picture 4" descr="Light bulb on yellow background with sketched light beams and cord">
            <a:extLst>
              <a:ext uri="{FF2B5EF4-FFF2-40B4-BE49-F238E27FC236}">
                <a16:creationId xmlns:a16="http://schemas.microsoft.com/office/drawing/2014/main" id="{5B4AC534-4607-01D6-2836-2643865FA94F}"/>
              </a:ext>
            </a:extLst>
          </p:cNvPr>
          <p:cNvPicPr>
            <a:picLocks noChangeAspect="1"/>
          </p:cNvPicPr>
          <p:nvPr/>
        </p:nvPicPr>
        <p:blipFill rotWithShape="1">
          <a:blip r:embed="rId2"/>
          <a:srcRect l="54362" r="10104"/>
          <a:stretch/>
        </p:blipFill>
        <p:spPr>
          <a:xfrm>
            <a:off x="8229598" y="10"/>
            <a:ext cx="3962401" cy="6857990"/>
          </a:xfrm>
          <a:prstGeom prst="rect">
            <a:avLst/>
          </a:prstGeom>
        </p:spPr>
      </p:pic>
      <p:sp>
        <p:nvSpPr>
          <p:cNvPr id="13"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Başlık 1">
            <a:extLst>
              <a:ext uri="{FF2B5EF4-FFF2-40B4-BE49-F238E27FC236}">
                <a16:creationId xmlns:a16="http://schemas.microsoft.com/office/drawing/2014/main" id="{9609093C-2B05-5063-87F4-A6C214CDA5A8}"/>
              </a:ext>
            </a:extLst>
          </p:cNvPr>
          <p:cNvSpPr>
            <a:spLocks noGrp="1"/>
          </p:cNvSpPr>
          <p:nvPr>
            <p:ph type="title"/>
          </p:nvPr>
        </p:nvSpPr>
        <p:spPr>
          <a:xfrm>
            <a:off x="541867" y="787400"/>
            <a:ext cx="7145866" cy="778933"/>
          </a:xfrm>
        </p:spPr>
        <p:txBody>
          <a:bodyPr anchor="ctr">
            <a:normAutofit/>
          </a:bodyPr>
          <a:lstStyle/>
          <a:p>
            <a:r>
              <a:rPr lang="tr-TR" sz="3200" dirty="0">
                <a:solidFill>
                  <a:srgbClr val="FEFFFF"/>
                </a:solidFill>
              </a:rPr>
              <a:t>MARKETING AND SALES</a:t>
            </a:r>
          </a:p>
        </p:txBody>
      </p:sp>
      <p:sp>
        <p:nvSpPr>
          <p:cNvPr id="3" name="İçerik Yer Tutucusu 2">
            <a:extLst>
              <a:ext uri="{FF2B5EF4-FFF2-40B4-BE49-F238E27FC236}">
                <a16:creationId xmlns:a16="http://schemas.microsoft.com/office/drawing/2014/main" id="{ECDCEE99-CD0A-A5E6-6531-2A2BC35B6671}"/>
              </a:ext>
            </a:extLst>
          </p:cNvPr>
          <p:cNvSpPr>
            <a:spLocks noGrp="1"/>
          </p:cNvSpPr>
          <p:nvPr>
            <p:ph idx="1"/>
          </p:nvPr>
        </p:nvSpPr>
        <p:spPr>
          <a:xfrm>
            <a:off x="541866" y="2032000"/>
            <a:ext cx="7145867" cy="3879222"/>
          </a:xfrm>
        </p:spPr>
        <p:txBody>
          <a:bodyPr>
            <a:normAutofit/>
          </a:bodyPr>
          <a:lstStyle/>
          <a:p>
            <a:r>
              <a:rPr lang="tr-TR" dirty="0" err="1">
                <a:solidFill>
                  <a:srgbClr val="FEFFFF"/>
                </a:solidFill>
              </a:rPr>
              <a:t>Sales</a:t>
            </a:r>
            <a:r>
              <a:rPr lang="tr-TR" dirty="0">
                <a:solidFill>
                  <a:srgbClr val="FEFFFF"/>
                </a:solidFill>
              </a:rPr>
              <a:t> </a:t>
            </a:r>
            <a:r>
              <a:rPr lang="tr-TR" dirty="0" err="1">
                <a:solidFill>
                  <a:srgbClr val="FEFFFF"/>
                </a:solidFill>
              </a:rPr>
              <a:t>strategies</a:t>
            </a:r>
            <a:r>
              <a:rPr lang="tr-TR" dirty="0">
                <a:solidFill>
                  <a:srgbClr val="FEFFFF"/>
                </a:solidFill>
              </a:rPr>
              <a:t>:</a:t>
            </a:r>
          </a:p>
          <a:p>
            <a:r>
              <a:rPr lang="en-US" dirty="0">
                <a:solidFill>
                  <a:srgbClr val="FEFFFF"/>
                </a:solidFill>
              </a:rPr>
              <a:t>The right distribution network: A proper distribution network should be established for the sale of pellet fuel. The distribution network should be such that pellet fuel can easily reach the target audience.</a:t>
            </a:r>
            <a:endParaRPr lang="tr-TR" dirty="0">
              <a:solidFill>
                <a:srgbClr val="FEFFFF"/>
              </a:solidFill>
            </a:endParaRPr>
          </a:p>
          <a:p>
            <a:r>
              <a:rPr lang="en-US" dirty="0">
                <a:solidFill>
                  <a:srgbClr val="FEFFFF"/>
                </a:solidFill>
              </a:rPr>
              <a:t>Ensuring customer satisfaction: In pellet fuel sales, it is important to ensure customer satisfaction. For this purpose, after-sales services can be offered.</a:t>
            </a:r>
            <a:endParaRPr lang="tr-TR" dirty="0">
              <a:solidFill>
                <a:srgbClr val="FEFFFF"/>
              </a:solidFill>
            </a:endParaRPr>
          </a:p>
          <a:p>
            <a:r>
              <a:rPr lang="en-US" dirty="0">
                <a:solidFill>
                  <a:srgbClr val="FEFFFF"/>
                </a:solidFill>
              </a:rPr>
              <a:t>Competitive pricing: The pricing of pellet fuel should be competitive. This will enable pellet fuel to compete with other fuels.</a:t>
            </a:r>
            <a:endParaRPr lang="tr-TR" dirty="0">
              <a:solidFill>
                <a:srgbClr val="FEFFFF"/>
              </a:solidFill>
            </a:endParaRPr>
          </a:p>
        </p:txBody>
      </p:sp>
    </p:spTree>
    <p:extLst>
      <p:ext uri="{BB962C8B-B14F-4D97-AF65-F5344CB8AC3E}">
        <p14:creationId xmlns:p14="http://schemas.microsoft.com/office/powerpoint/2010/main" val="58852127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8F33E5-A5AE-A03F-8BFF-D455789080EE}"/>
              </a:ext>
            </a:extLst>
          </p:cNvPr>
          <p:cNvSpPr>
            <a:spLocks noGrp="1"/>
          </p:cNvSpPr>
          <p:nvPr>
            <p:ph type="title"/>
          </p:nvPr>
        </p:nvSpPr>
        <p:spPr>
          <a:xfrm>
            <a:off x="2592925" y="624110"/>
            <a:ext cx="8911687" cy="1280890"/>
          </a:xfrm>
        </p:spPr>
        <p:txBody>
          <a:bodyPr>
            <a:normAutofit/>
          </a:bodyPr>
          <a:lstStyle/>
          <a:p>
            <a:r>
              <a:rPr lang="tr-TR"/>
              <a:t>Management Team</a:t>
            </a:r>
            <a:endParaRPr lang="tr-TR" dirty="0"/>
          </a:p>
        </p:txBody>
      </p:sp>
      <p:sp>
        <p:nvSpPr>
          <p:cNvPr id="3" name="İçerik Yer Tutucusu 2">
            <a:extLst>
              <a:ext uri="{FF2B5EF4-FFF2-40B4-BE49-F238E27FC236}">
                <a16:creationId xmlns:a16="http://schemas.microsoft.com/office/drawing/2014/main" id="{D4DCEAD4-1321-6A9C-3340-2A35DAB65E31}"/>
              </a:ext>
            </a:extLst>
          </p:cNvPr>
          <p:cNvSpPr>
            <a:spLocks noGrp="1"/>
          </p:cNvSpPr>
          <p:nvPr>
            <p:ph idx="1"/>
          </p:nvPr>
        </p:nvSpPr>
        <p:spPr>
          <a:xfrm>
            <a:off x="2122487" y="2125362"/>
            <a:ext cx="5835121" cy="3785860"/>
          </a:xfrm>
        </p:spPr>
        <p:txBody>
          <a:bodyPr>
            <a:normAutofit/>
          </a:bodyPr>
          <a:lstStyle/>
          <a:p>
            <a:pPr>
              <a:lnSpc>
                <a:spcPct val="90000"/>
              </a:lnSpc>
            </a:pPr>
            <a:r>
              <a:rPr lang="en-US" sz="1500" b="1" i="0" dirty="0">
                <a:effectLst/>
                <a:latin typeface="Söhne"/>
              </a:rPr>
              <a:t>Strategic Planning:</a:t>
            </a:r>
            <a:r>
              <a:rPr lang="en-US" sz="1500" b="0" i="0" dirty="0">
                <a:effectLst/>
                <a:latin typeface="Söhne"/>
              </a:rPr>
              <a:t> Developing and implementing long-term strategies for the growth and sustainability of the pel</a:t>
            </a:r>
            <a:r>
              <a:rPr lang="tr-TR" sz="1500" b="0" i="0" dirty="0">
                <a:effectLst/>
                <a:latin typeface="Söhne"/>
              </a:rPr>
              <a:t>l</a:t>
            </a:r>
            <a:r>
              <a:rPr lang="en-US" sz="1500" b="0" i="0" dirty="0">
                <a:effectLst/>
                <a:latin typeface="Söhne"/>
              </a:rPr>
              <a:t>et fuel startup.</a:t>
            </a:r>
            <a:endParaRPr lang="tr-TR" sz="1500" b="0" i="0" dirty="0">
              <a:effectLst/>
              <a:latin typeface="Söhne"/>
            </a:endParaRPr>
          </a:p>
          <a:p>
            <a:pPr marL="0" indent="0">
              <a:lnSpc>
                <a:spcPct val="90000"/>
              </a:lnSpc>
              <a:buNone/>
            </a:pPr>
            <a:endParaRPr lang="tr-TR" sz="1500" b="0" i="0" dirty="0">
              <a:effectLst/>
              <a:latin typeface="Söhne"/>
            </a:endParaRPr>
          </a:p>
          <a:p>
            <a:pPr>
              <a:lnSpc>
                <a:spcPct val="90000"/>
              </a:lnSpc>
            </a:pPr>
            <a:r>
              <a:rPr lang="en-US" sz="1500" b="1" i="0" dirty="0">
                <a:effectLst/>
                <a:latin typeface="Söhne"/>
              </a:rPr>
              <a:t>Partnership Management:</a:t>
            </a:r>
            <a:r>
              <a:rPr lang="en-US" sz="1500" b="0" i="0" dirty="0">
                <a:effectLst/>
                <a:latin typeface="Söhne"/>
              </a:rPr>
              <a:t> Building and nurturing strategic partnerships with suppliers, distributors, and other stakeholders to strengthen the pel</a:t>
            </a:r>
            <a:r>
              <a:rPr lang="tr-TR" sz="1500" b="0" i="0" dirty="0">
                <a:effectLst/>
                <a:latin typeface="Söhne"/>
              </a:rPr>
              <a:t>l</a:t>
            </a:r>
            <a:r>
              <a:rPr lang="en-US" sz="1500" b="0" i="0" dirty="0">
                <a:effectLst/>
                <a:latin typeface="Söhne"/>
              </a:rPr>
              <a:t>et fuel supply chain.</a:t>
            </a:r>
            <a:endParaRPr lang="tr-TR" sz="1500" b="0" i="0" dirty="0">
              <a:effectLst/>
              <a:latin typeface="Söhne"/>
            </a:endParaRPr>
          </a:p>
          <a:p>
            <a:pPr marL="0" indent="0">
              <a:lnSpc>
                <a:spcPct val="90000"/>
              </a:lnSpc>
              <a:buNone/>
            </a:pPr>
            <a:endParaRPr lang="tr-TR" sz="1500" b="0" i="0" dirty="0">
              <a:effectLst/>
              <a:latin typeface="Söhne"/>
            </a:endParaRPr>
          </a:p>
          <a:p>
            <a:pPr>
              <a:lnSpc>
                <a:spcPct val="90000"/>
              </a:lnSpc>
            </a:pPr>
            <a:r>
              <a:rPr lang="en-US" sz="1500" b="1" i="0" dirty="0">
                <a:effectLst/>
                <a:latin typeface="Söhne"/>
              </a:rPr>
              <a:t>Financial Management:</a:t>
            </a:r>
            <a:r>
              <a:rPr lang="en-US" sz="1500" b="0" i="0" dirty="0">
                <a:effectLst/>
                <a:latin typeface="Söhne"/>
              </a:rPr>
              <a:t> Responsible for budgeting, financial planning, and resource allocation to sustain the financial health of the pel</a:t>
            </a:r>
            <a:r>
              <a:rPr lang="tr-TR" sz="1500" b="0" i="0" dirty="0">
                <a:effectLst/>
                <a:latin typeface="Söhne"/>
              </a:rPr>
              <a:t>l</a:t>
            </a:r>
            <a:r>
              <a:rPr lang="en-US" sz="1500" b="0" i="0" dirty="0">
                <a:effectLst/>
                <a:latin typeface="Söhne"/>
              </a:rPr>
              <a:t>et fuel startup.</a:t>
            </a:r>
            <a:endParaRPr lang="tr-TR" sz="1500" b="0" i="0" dirty="0">
              <a:effectLst/>
              <a:latin typeface="Söhne"/>
            </a:endParaRPr>
          </a:p>
          <a:p>
            <a:pPr marL="0" indent="0">
              <a:lnSpc>
                <a:spcPct val="90000"/>
              </a:lnSpc>
              <a:buNone/>
            </a:pPr>
            <a:endParaRPr lang="tr-TR" sz="1500" b="0" i="0" dirty="0">
              <a:effectLst/>
              <a:latin typeface="Söhne"/>
            </a:endParaRPr>
          </a:p>
          <a:p>
            <a:pPr>
              <a:lnSpc>
                <a:spcPct val="90000"/>
              </a:lnSpc>
            </a:pPr>
            <a:r>
              <a:rPr lang="en-US" sz="1500" b="1" i="0" dirty="0">
                <a:effectLst/>
                <a:latin typeface="Söhne"/>
              </a:rPr>
              <a:t>Customer Relations:</a:t>
            </a:r>
            <a:r>
              <a:rPr lang="en-US" sz="1500" b="0" i="0" dirty="0">
                <a:effectLst/>
                <a:latin typeface="Söhne"/>
              </a:rPr>
              <a:t> Cultivating strong relationships with customers, gathering feedback, and addressing concerns to enhance overall satisfaction.</a:t>
            </a:r>
            <a:endParaRPr lang="tr-TR" sz="1500" dirty="0"/>
          </a:p>
        </p:txBody>
      </p:sp>
      <p:pic>
        <p:nvPicPr>
          <p:cNvPr id="5" name="Resim 4" descr="ekran görüntüsü, tasarım, sanat içeren bir resim&#10;&#10;Açıklama otomatik olarak oluşturuldu">
            <a:extLst>
              <a:ext uri="{FF2B5EF4-FFF2-40B4-BE49-F238E27FC236}">
                <a16:creationId xmlns:a16="http://schemas.microsoft.com/office/drawing/2014/main" id="{536DA62F-3AD2-F9A8-AC23-AEAC41730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252" y="2125362"/>
            <a:ext cx="3474823" cy="3474823"/>
          </a:xfrm>
          <a:prstGeom prst="rect">
            <a:avLst/>
          </a:prstGeom>
        </p:spPr>
      </p:pic>
    </p:spTree>
    <p:extLst>
      <p:ext uri="{BB962C8B-B14F-4D97-AF65-F5344CB8AC3E}">
        <p14:creationId xmlns:p14="http://schemas.microsoft.com/office/powerpoint/2010/main" val="3630763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CBE47D-AF6A-FF84-5724-8A0B2598092F}"/>
              </a:ext>
            </a:extLst>
          </p:cNvPr>
          <p:cNvSpPr>
            <a:spLocks noGrp="1"/>
          </p:cNvSpPr>
          <p:nvPr>
            <p:ph type="title"/>
          </p:nvPr>
        </p:nvSpPr>
        <p:spPr>
          <a:xfrm>
            <a:off x="1640156" y="715346"/>
            <a:ext cx="8911687" cy="1280890"/>
          </a:xfrm>
        </p:spPr>
        <p:txBody>
          <a:bodyPr>
            <a:normAutofit/>
          </a:bodyPr>
          <a:lstStyle/>
          <a:p>
            <a:r>
              <a:rPr lang="tr-TR" dirty="0"/>
              <a:t>Financial </a:t>
            </a:r>
            <a:r>
              <a:rPr lang="tr-TR" dirty="0" err="1"/>
              <a:t>Projections</a:t>
            </a:r>
            <a:br>
              <a:rPr lang="tr-TR" dirty="0"/>
            </a:br>
            <a:endParaRPr lang="tr-TR" dirty="0"/>
          </a:p>
        </p:txBody>
      </p:sp>
      <p:sp>
        <p:nvSpPr>
          <p:cNvPr id="3" name="İçerik Yer Tutucusu 2">
            <a:extLst>
              <a:ext uri="{FF2B5EF4-FFF2-40B4-BE49-F238E27FC236}">
                <a16:creationId xmlns:a16="http://schemas.microsoft.com/office/drawing/2014/main" id="{2F799500-D3E4-C89C-60A7-916815B6D83B}"/>
              </a:ext>
            </a:extLst>
          </p:cNvPr>
          <p:cNvSpPr>
            <a:spLocks noGrp="1"/>
          </p:cNvSpPr>
          <p:nvPr>
            <p:ph idx="1"/>
          </p:nvPr>
        </p:nvSpPr>
        <p:spPr>
          <a:xfrm>
            <a:off x="1494050" y="1604761"/>
            <a:ext cx="6784178" cy="4904681"/>
          </a:xfrm>
        </p:spPr>
        <p:txBody>
          <a:bodyPr>
            <a:normAutofit fontScale="92500" lnSpcReduction="20000"/>
          </a:bodyPr>
          <a:lstStyle/>
          <a:p>
            <a:pPr>
              <a:lnSpc>
                <a:spcPct val="90000"/>
              </a:lnSpc>
            </a:pPr>
            <a:r>
              <a:rPr lang="en-US" sz="2000" b="1" i="0" dirty="0">
                <a:effectLst/>
                <a:latin typeface="Söhne"/>
              </a:rPr>
              <a:t>Investment Costs:</a:t>
            </a:r>
            <a:endParaRPr lang="en-US" sz="2000" b="0" i="0" dirty="0">
              <a:effectLst/>
              <a:latin typeface="Söhne"/>
            </a:endParaRPr>
          </a:p>
          <a:p>
            <a:pPr>
              <a:lnSpc>
                <a:spcPct val="90000"/>
              </a:lnSpc>
              <a:buFont typeface="Arial" panose="020B0604020202020204" pitchFamily="34" charset="0"/>
              <a:buChar char="•"/>
            </a:pPr>
            <a:r>
              <a:rPr lang="en-US" sz="2000" b="0" i="0" dirty="0">
                <a:effectLst/>
                <a:latin typeface="Söhne"/>
              </a:rPr>
              <a:t>Construction of the production facility and equipment purchase.</a:t>
            </a:r>
          </a:p>
          <a:p>
            <a:pPr>
              <a:lnSpc>
                <a:spcPct val="90000"/>
              </a:lnSpc>
              <a:buFont typeface="Arial" panose="020B0604020202020204" pitchFamily="34" charset="0"/>
              <a:buChar char="•"/>
            </a:pPr>
            <a:r>
              <a:rPr lang="en-US" sz="2000" b="0" i="0" dirty="0">
                <a:effectLst/>
                <a:latin typeface="Söhne"/>
              </a:rPr>
              <a:t>Costs for the procurement and storage of raw materials.</a:t>
            </a:r>
          </a:p>
          <a:p>
            <a:pPr>
              <a:lnSpc>
                <a:spcPct val="90000"/>
              </a:lnSpc>
              <a:buFont typeface="Arial" panose="020B0604020202020204" pitchFamily="34" charset="0"/>
              <a:buChar char="•"/>
            </a:pPr>
            <a:r>
              <a:rPr lang="en-US" sz="2000" b="0" i="0" dirty="0">
                <a:effectLst/>
                <a:latin typeface="Söhne"/>
              </a:rPr>
              <a:t>Employee salaries and training costs.</a:t>
            </a:r>
            <a:endParaRPr lang="tr-TR" sz="2000" b="0" i="0" dirty="0">
              <a:effectLst/>
              <a:latin typeface="Söhne"/>
            </a:endParaRPr>
          </a:p>
          <a:p>
            <a:pPr>
              <a:lnSpc>
                <a:spcPct val="90000"/>
              </a:lnSpc>
              <a:buFont typeface="Arial" panose="020B0604020202020204" pitchFamily="34" charset="0"/>
              <a:buChar char="•"/>
            </a:pPr>
            <a:endParaRPr lang="en-US" sz="2000" b="0" i="0" dirty="0">
              <a:effectLst/>
              <a:latin typeface="Söhne"/>
            </a:endParaRPr>
          </a:p>
          <a:p>
            <a:pPr>
              <a:lnSpc>
                <a:spcPct val="90000"/>
              </a:lnSpc>
            </a:pPr>
            <a:r>
              <a:rPr lang="en-US" sz="2000" b="1" i="0" dirty="0">
                <a:effectLst/>
                <a:latin typeface="Söhne"/>
              </a:rPr>
              <a:t>Risk Factors:</a:t>
            </a:r>
            <a:endParaRPr lang="en-US" sz="2000" b="0" i="0" dirty="0">
              <a:effectLst/>
              <a:latin typeface="Söhne"/>
            </a:endParaRPr>
          </a:p>
          <a:p>
            <a:pPr>
              <a:lnSpc>
                <a:spcPct val="90000"/>
              </a:lnSpc>
              <a:buFont typeface="Arial" panose="020B0604020202020204" pitchFamily="34" charset="0"/>
              <a:buChar char="•"/>
            </a:pPr>
            <a:r>
              <a:rPr lang="en-US" sz="2000" b="0" i="0" dirty="0">
                <a:effectLst/>
                <a:latin typeface="Söhne"/>
              </a:rPr>
              <a:t>Potential risks that may affect the business and measures taken against these risks.</a:t>
            </a:r>
          </a:p>
          <a:p>
            <a:pPr>
              <a:lnSpc>
                <a:spcPct val="90000"/>
              </a:lnSpc>
              <a:buFont typeface="Arial" panose="020B0604020202020204" pitchFamily="34" charset="0"/>
              <a:buChar char="•"/>
            </a:pPr>
            <a:r>
              <a:rPr lang="en-US" sz="2000" b="0" i="0" dirty="0">
                <a:effectLst/>
                <a:latin typeface="Söhne"/>
              </a:rPr>
              <a:t>Market fluctuations and other industry factors.</a:t>
            </a:r>
            <a:endParaRPr lang="tr-TR" sz="2000" b="0" i="0" dirty="0">
              <a:effectLst/>
              <a:latin typeface="Söhne"/>
            </a:endParaRPr>
          </a:p>
          <a:p>
            <a:pPr>
              <a:lnSpc>
                <a:spcPct val="90000"/>
              </a:lnSpc>
              <a:buFont typeface="Arial" panose="020B0604020202020204" pitchFamily="34" charset="0"/>
              <a:buChar char="•"/>
            </a:pPr>
            <a:endParaRPr lang="en-US" sz="2000" b="0" i="0" dirty="0">
              <a:effectLst/>
              <a:latin typeface="Söhne"/>
            </a:endParaRPr>
          </a:p>
          <a:p>
            <a:pPr>
              <a:lnSpc>
                <a:spcPct val="90000"/>
              </a:lnSpc>
            </a:pPr>
            <a:r>
              <a:rPr lang="en-US" sz="2000" b="1" i="0" dirty="0">
                <a:effectLst/>
                <a:latin typeface="Söhne"/>
              </a:rPr>
              <a:t>Future Growth and Expansion Plans:</a:t>
            </a:r>
            <a:endParaRPr lang="en-US" sz="2000" b="0" i="0" dirty="0">
              <a:effectLst/>
              <a:latin typeface="Söhne"/>
            </a:endParaRPr>
          </a:p>
          <a:p>
            <a:pPr>
              <a:lnSpc>
                <a:spcPct val="90000"/>
              </a:lnSpc>
              <a:buFont typeface="Arial" panose="020B0604020202020204" pitchFamily="34" charset="0"/>
              <a:buChar char="•"/>
            </a:pPr>
            <a:r>
              <a:rPr lang="en-US" sz="2000" b="0" i="0" dirty="0">
                <a:effectLst/>
                <a:latin typeface="Söhne"/>
              </a:rPr>
              <a:t>Business's potential for future growth and expansion plans.</a:t>
            </a:r>
          </a:p>
          <a:p>
            <a:pPr>
              <a:lnSpc>
                <a:spcPct val="90000"/>
              </a:lnSpc>
              <a:buFont typeface="Arial" panose="020B0604020202020204" pitchFamily="34" charset="0"/>
              <a:buChar char="•"/>
            </a:pPr>
            <a:r>
              <a:rPr lang="en-US" sz="2000" b="0" i="0" dirty="0">
                <a:effectLst/>
                <a:latin typeface="Söhne"/>
              </a:rPr>
              <a:t>Strategies for entering new markets or introducing new products.</a:t>
            </a:r>
            <a:endParaRPr lang="tr-TR" sz="2000" b="0" i="0" dirty="0">
              <a:effectLst/>
              <a:latin typeface="Söhne"/>
            </a:endParaRPr>
          </a:p>
          <a:p>
            <a:pPr>
              <a:lnSpc>
                <a:spcPct val="90000"/>
              </a:lnSpc>
              <a:buFont typeface="Arial" panose="020B0604020202020204" pitchFamily="34" charset="0"/>
              <a:buChar char="•"/>
            </a:pPr>
            <a:endParaRPr lang="tr-TR" sz="2000" b="0" i="0" dirty="0">
              <a:effectLst/>
              <a:latin typeface="Söhne"/>
            </a:endParaRPr>
          </a:p>
          <a:p>
            <a:pPr>
              <a:lnSpc>
                <a:spcPct val="90000"/>
              </a:lnSpc>
              <a:buFont typeface="Arial" panose="020B0604020202020204" pitchFamily="34" charset="0"/>
              <a:buChar char="•"/>
            </a:pPr>
            <a:endParaRPr lang="en-US" sz="1500" b="0" i="0" dirty="0">
              <a:effectLst/>
              <a:latin typeface="Söhne"/>
            </a:endParaRPr>
          </a:p>
          <a:p>
            <a:pPr marL="0" indent="0">
              <a:lnSpc>
                <a:spcPct val="90000"/>
              </a:lnSpc>
              <a:buNone/>
            </a:pPr>
            <a:endParaRPr lang="tr-TR" sz="1100" dirty="0"/>
          </a:p>
        </p:txBody>
      </p:sp>
      <p:pic>
        <p:nvPicPr>
          <p:cNvPr id="5" name="Resim 4" descr="giyim, kişi, şahıs, iş, istihdam, işe alınma içeren bir resim&#10;&#10;Açıklama otomatik olarak oluşturuldu">
            <a:extLst>
              <a:ext uri="{FF2B5EF4-FFF2-40B4-BE49-F238E27FC236}">
                <a16:creationId xmlns:a16="http://schemas.microsoft.com/office/drawing/2014/main" id="{D0DB777B-48C7-B637-E2EE-B7168F6D2802}"/>
              </a:ext>
            </a:extLst>
          </p:cNvPr>
          <p:cNvPicPr>
            <a:picLocks noChangeAspect="1"/>
          </p:cNvPicPr>
          <p:nvPr/>
        </p:nvPicPr>
        <p:blipFill rotWithShape="1">
          <a:blip r:embed="rId2">
            <a:extLst>
              <a:ext uri="{28A0092B-C50C-407E-A947-70E740481C1C}">
                <a14:useLocalDpi xmlns:a14="http://schemas.microsoft.com/office/drawing/2010/main" val="0"/>
              </a:ext>
            </a:extLst>
          </a:blip>
          <a:srcRect l="26330" r="22359" b="-2"/>
          <a:stretch/>
        </p:blipFill>
        <p:spPr>
          <a:xfrm>
            <a:off x="8424333" y="1865074"/>
            <a:ext cx="2973980" cy="3868976"/>
          </a:xfrm>
          <a:prstGeom prst="rect">
            <a:avLst/>
          </a:prstGeom>
        </p:spPr>
      </p:pic>
    </p:spTree>
    <p:extLst>
      <p:ext uri="{BB962C8B-B14F-4D97-AF65-F5344CB8AC3E}">
        <p14:creationId xmlns:p14="http://schemas.microsoft.com/office/powerpoint/2010/main" val="3959398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F6D87E-72A3-3F20-498A-B4690206ECF5}"/>
              </a:ext>
            </a:extLst>
          </p:cNvPr>
          <p:cNvSpPr>
            <a:spLocks noGrp="1"/>
          </p:cNvSpPr>
          <p:nvPr>
            <p:ph type="title"/>
          </p:nvPr>
        </p:nvSpPr>
        <p:spPr>
          <a:xfrm>
            <a:off x="1745200" y="643160"/>
            <a:ext cx="8911687" cy="1280890"/>
          </a:xfrm>
        </p:spPr>
        <p:txBody>
          <a:bodyPr>
            <a:normAutofit/>
          </a:bodyPr>
          <a:lstStyle/>
          <a:p>
            <a:r>
              <a:rPr lang="tr-TR" dirty="0"/>
              <a:t>5-years </a:t>
            </a:r>
            <a:r>
              <a:rPr lang="tr-TR" dirty="0" err="1"/>
              <a:t>Investment</a:t>
            </a:r>
            <a:r>
              <a:rPr lang="tr-TR" dirty="0"/>
              <a:t> </a:t>
            </a:r>
            <a:r>
              <a:rPr lang="tr-TR" dirty="0" err="1"/>
              <a:t>Cost</a:t>
            </a:r>
            <a:endParaRPr lang="tr-TR" dirty="0"/>
          </a:p>
        </p:txBody>
      </p:sp>
      <p:sp>
        <p:nvSpPr>
          <p:cNvPr id="3" name="İçerik Yer Tutucusu 2">
            <a:extLst>
              <a:ext uri="{FF2B5EF4-FFF2-40B4-BE49-F238E27FC236}">
                <a16:creationId xmlns:a16="http://schemas.microsoft.com/office/drawing/2014/main" id="{95E78282-6879-7EB5-CB10-6A9387345E52}"/>
              </a:ext>
            </a:extLst>
          </p:cNvPr>
          <p:cNvSpPr>
            <a:spLocks noGrp="1"/>
          </p:cNvSpPr>
          <p:nvPr>
            <p:ph idx="1"/>
          </p:nvPr>
        </p:nvSpPr>
        <p:spPr>
          <a:xfrm>
            <a:off x="1866900" y="1552575"/>
            <a:ext cx="6628707" cy="5147483"/>
          </a:xfrm>
        </p:spPr>
        <p:txBody>
          <a:bodyPr>
            <a:normAutofit lnSpcReduction="10000"/>
          </a:bodyPr>
          <a:lstStyle/>
          <a:p>
            <a:pPr>
              <a:lnSpc>
                <a:spcPct val="90000"/>
              </a:lnSpc>
            </a:pPr>
            <a:r>
              <a:rPr lang="en-US" sz="1700" b="1" i="0" dirty="0">
                <a:effectLst/>
                <a:latin typeface="Söhne"/>
              </a:rPr>
              <a:t>Cost of Raw Materials:</a:t>
            </a:r>
            <a:endParaRPr lang="en-US" sz="1700" b="0" i="0" dirty="0">
              <a:effectLst/>
              <a:latin typeface="Söhne"/>
            </a:endParaRPr>
          </a:p>
          <a:p>
            <a:pPr>
              <a:lnSpc>
                <a:spcPct val="90000"/>
              </a:lnSpc>
              <a:buFont typeface="Arial" panose="020B0604020202020204" pitchFamily="34" charset="0"/>
              <a:buChar char="•"/>
            </a:pPr>
            <a:r>
              <a:rPr lang="en-US" sz="1700" b="0" i="0" dirty="0">
                <a:effectLst/>
                <a:latin typeface="Söhne"/>
              </a:rPr>
              <a:t>Procurement and cost analysis of raw materials (wood waste, agricultural residues, etc.).</a:t>
            </a:r>
          </a:p>
          <a:p>
            <a:pPr>
              <a:lnSpc>
                <a:spcPct val="90000"/>
              </a:lnSpc>
              <a:buFont typeface="Arial" panose="020B0604020202020204" pitchFamily="34" charset="0"/>
              <a:buChar char="•"/>
            </a:pPr>
            <a:r>
              <a:rPr lang="en-US" sz="1700" b="0" i="0" dirty="0">
                <a:effectLst/>
                <a:latin typeface="Söhne"/>
              </a:rPr>
              <a:t>Agreements with suppliers and cost advantages.</a:t>
            </a:r>
            <a:endParaRPr lang="tr-TR" sz="1700" b="0" i="0" dirty="0">
              <a:effectLst/>
              <a:latin typeface="Söhne"/>
            </a:endParaRPr>
          </a:p>
          <a:p>
            <a:pPr>
              <a:lnSpc>
                <a:spcPct val="90000"/>
              </a:lnSpc>
            </a:pPr>
            <a:r>
              <a:rPr lang="en-US" sz="1700" b="1" i="0" dirty="0">
                <a:effectLst/>
                <a:latin typeface="Söhne"/>
              </a:rPr>
              <a:t>Land and Infrastructure:</a:t>
            </a:r>
            <a:endParaRPr lang="en-US" sz="1700" b="0" i="0" dirty="0">
              <a:effectLst/>
              <a:latin typeface="Söhne"/>
            </a:endParaRPr>
          </a:p>
          <a:p>
            <a:pPr>
              <a:lnSpc>
                <a:spcPct val="90000"/>
              </a:lnSpc>
              <a:buFont typeface="Arial" panose="020B0604020202020204" pitchFamily="34" charset="0"/>
              <a:buChar char="•"/>
            </a:pPr>
            <a:r>
              <a:rPr lang="en-US" sz="1700" b="0" i="0" dirty="0">
                <a:effectLst/>
                <a:latin typeface="Söhne"/>
              </a:rPr>
              <a:t>Acquire or lease land suitable for your pellet production facility.</a:t>
            </a:r>
          </a:p>
          <a:p>
            <a:pPr>
              <a:lnSpc>
                <a:spcPct val="90000"/>
              </a:lnSpc>
              <a:buFont typeface="Arial" panose="020B0604020202020204" pitchFamily="34" charset="0"/>
              <a:buChar char="•"/>
            </a:pPr>
            <a:r>
              <a:rPr lang="en-US" sz="1700" b="0" i="0" dirty="0">
                <a:effectLst/>
                <a:latin typeface="Söhne"/>
              </a:rPr>
              <a:t>Land purchase or lease costs, construction costs, and equipment costs.</a:t>
            </a:r>
          </a:p>
          <a:p>
            <a:pPr>
              <a:lnSpc>
                <a:spcPct val="90000"/>
              </a:lnSpc>
            </a:pPr>
            <a:r>
              <a:rPr lang="en-US" sz="1700" b="1" i="0" dirty="0">
                <a:effectLst/>
                <a:latin typeface="Söhne"/>
              </a:rPr>
              <a:t>Equipment and Machinery:</a:t>
            </a:r>
            <a:endParaRPr lang="en-US" sz="1700" b="0" i="0" dirty="0">
              <a:effectLst/>
              <a:latin typeface="Söhne"/>
            </a:endParaRPr>
          </a:p>
          <a:p>
            <a:pPr>
              <a:lnSpc>
                <a:spcPct val="90000"/>
              </a:lnSpc>
              <a:buFont typeface="Arial" panose="020B0604020202020204" pitchFamily="34" charset="0"/>
              <a:buChar char="•"/>
            </a:pPr>
            <a:r>
              <a:rPr lang="en-US" sz="1700" b="0" i="0" dirty="0">
                <a:effectLst/>
                <a:latin typeface="Söhne"/>
              </a:rPr>
              <a:t>Invest</a:t>
            </a:r>
            <a:r>
              <a:rPr lang="tr-TR" sz="1700" b="0" i="0" dirty="0" err="1">
                <a:effectLst/>
                <a:latin typeface="Söhne"/>
              </a:rPr>
              <a:t>img</a:t>
            </a:r>
            <a:r>
              <a:rPr lang="en-US" sz="1700" b="0" i="0" dirty="0">
                <a:effectLst/>
                <a:latin typeface="Söhne"/>
              </a:rPr>
              <a:t> in pellet production equipment such as pellet mills, dryers, grinders, and packaging machinery.</a:t>
            </a:r>
          </a:p>
          <a:p>
            <a:pPr>
              <a:lnSpc>
                <a:spcPct val="90000"/>
              </a:lnSpc>
              <a:buFont typeface="Arial" panose="020B0604020202020204" pitchFamily="34" charset="0"/>
              <a:buChar char="•"/>
            </a:pPr>
            <a:r>
              <a:rPr lang="en-US" sz="1700" b="0" i="0" dirty="0">
                <a:effectLst/>
                <a:latin typeface="Söhne"/>
              </a:rPr>
              <a:t>Consider both new and used equipment options.</a:t>
            </a:r>
            <a:endParaRPr lang="tr-TR" sz="1700" b="0" i="0" dirty="0">
              <a:effectLst/>
              <a:latin typeface="Söhne"/>
            </a:endParaRPr>
          </a:p>
          <a:p>
            <a:pPr>
              <a:lnSpc>
                <a:spcPct val="90000"/>
              </a:lnSpc>
            </a:pPr>
            <a:r>
              <a:rPr lang="en-US" sz="1700" b="1" i="0" dirty="0">
                <a:effectLst/>
                <a:latin typeface="Söhne"/>
              </a:rPr>
              <a:t>Quality Control and Testing:</a:t>
            </a:r>
            <a:endParaRPr lang="en-US" sz="1700" b="0" i="0" dirty="0">
              <a:effectLst/>
              <a:latin typeface="Söhne"/>
            </a:endParaRPr>
          </a:p>
          <a:p>
            <a:pPr>
              <a:lnSpc>
                <a:spcPct val="90000"/>
              </a:lnSpc>
              <a:buFont typeface="Arial" panose="020B0604020202020204" pitchFamily="34" charset="0"/>
              <a:buChar char="•"/>
            </a:pPr>
            <a:r>
              <a:rPr lang="en-US" sz="1700" b="0" i="0" dirty="0">
                <a:effectLst/>
                <a:latin typeface="Söhne"/>
              </a:rPr>
              <a:t>Implement</a:t>
            </a:r>
            <a:r>
              <a:rPr lang="tr-TR" sz="1700" b="0" i="0" dirty="0" err="1">
                <a:effectLst/>
                <a:latin typeface="Söhne"/>
              </a:rPr>
              <a:t>ing</a:t>
            </a:r>
            <a:r>
              <a:rPr lang="en-US" sz="1700" b="0" i="0" dirty="0">
                <a:effectLst/>
                <a:latin typeface="Söhne"/>
              </a:rPr>
              <a:t> quality control measures to ensure the consistency and quality of your pellet fuel.</a:t>
            </a:r>
          </a:p>
          <a:p>
            <a:pPr>
              <a:lnSpc>
                <a:spcPct val="90000"/>
              </a:lnSpc>
              <a:buFont typeface="Arial" panose="020B0604020202020204" pitchFamily="34" charset="0"/>
              <a:buChar char="•"/>
            </a:pPr>
            <a:r>
              <a:rPr lang="en-US" sz="1700" b="0" i="0" dirty="0">
                <a:effectLst/>
                <a:latin typeface="Söhne"/>
              </a:rPr>
              <a:t>Invest</a:t>
            </a:r>
            <a:r>
              <a:rPr lang="tr-TR" sz="1700" b="0" i="0" dirty="0" err="1">
                <a:effectLst/>
                <a:latin typeface="Söhne"/>
              </a:rPr>
              <a:t>ing</a:t>
            </a:r>
            <a:r>
              <a:rPr lang="en-US" sz="1700" b="0" i="0" dirty="0">
                <a:effectLst/>
                <a:latin typeface="Söhne"/>
              </a:rPr>
              <a:t> in testing equipment and procedures to meet industry standards.</a:t>
            </a:r>
          </a:p>
          <a:p>
            <a:pPr>
              <a:lnSpc>
                <a:spcPct val="90000"/>
              </a:lnSpc>
              <a:buFont typeface="Arial" panose="020B0604020202020204" pitchFamily="34" charset="0"/>
              <a:buChar char="•"/>
            </a:pPr>
            <a:endParaRPr lang="en-US" sz="1100" b="0" i="0" dirty="0">
              <a:effectLst/>
              <a:latin typeface="Söhne"/>
            </a:endParaRPr>
          </a:p>
          <a:p>
            <a:pPr>
              <a:lnSpc>
                <a:spcPct val="90000"/>
              </a:lnSpc>
            </a:pPr>
            <a:endParaRPr lang="tr-TR" sz="1100" dirty="0"/>
          </a:p>
        </p:txBody>
      </p:sp>
      <p:pic>
        <p:nvPicPr>
          <p:cNvPr id="5" name="Resim 4" descr="logo, metin, yazı tipi, daire içeren bir resim&#10;&#10;Açıklama otomatik olarak oluşturuldu">
            <a:extLst>
              <a:ext uri="{FF2B5EF4-FFF2-40B4-BE49-F238E27FC236}">
                <a16:creationId xmlns:a16="http://schemas.microsoft.com/office/drawing/2014/main" id="{C7A8DAF9-9173-DCBB-3066-AA605D008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1452" y="2561913"/>
            <a:ext cx="2873159" cy="2873159"/>
          </a:xfrm>
          <a:prstGeom prst="rect">
            <a:avLst/>
          </a:prstGeom>
        </p:spPr>
      </p:pic>
    </p:spTree>
    <p:extLst>
      <p:ext uri="{BB962C8B-B14F-4D97-AF65-F5344CB8AC3E}">
        <p14:creationId xmlns:p14="http://schemas.microsoft.com/office/powerpoint/2010/main" val="3219314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20D96D-BD40-BA66-E602-C56C9DCF2ADE}"/>
              </a:ext>
            </a:extLst>
          </p:cNvPr>
          <p:cNvSpPr>
            <a:spLocks noGrp="1"/>
          </p:cNvSpPr>
          <p:nvPr>
            <p:ph type="title"/>
          </p:nvPr>
        </p:nvSpPr>
        <p:spPr>
          <a:xfrm>
            <a:off x="1640156" y="660324"/>
            <a:ext cx="8911687" cy="1280890"/>
          </a:xfrm>
        </p:spPr>
        <p:txBody>
          <a:bodyPr/>
          <a:lstStyle/>
          <a:p>
            <a:r>
              <a:rPr lang="tr-TR" dirty="0" err="1"/>
              <a:t>Current</a:t>
            </a:r>
            <a:r>
              <a:rPr lang="tr-TR" dirty="0"/>
              <a:t> </a:t>
            </a:r>
            <a:r>
              <a:rPr lang="tr-TR" dirty="0" err="1"/>
              <a:t>Status</a:t>
            </a:r>
            <a:endParaRPr lang="tr-TR" dirty="0"/>
          </a:p>
        </p:txBody>
      </p:sp>
      <p:sp>
        <p:nvSpPr>
          <p:cNvPr id="3" name="İçerik Yer Tutucusu 2">
            <a:extLst>
              <a:ext uri="{FF2B5EF4-FFF2-40B4-BE49-F238E27FC236}">
                <a16:creationId xmlns:a16="http://schemas.microsoft.com/office/drawing/2014/main" id="{9FD49FDF-6D17-B3FD-2EB3-32B1617BA2C6}"/>
              </a:ext>
            </a:extLst>
          </p:cNvPr>
          <p:cNvSpPr>
            <a:spLocks noGrp="1"/>
          </p:cNvSpPr>
          <p:nvPr>
            <p:ph idx="1"/>
          </p:nvPr>
        </p:nvSpPr>
        <p:spPr>
          <a:xfrm>
            <a:off x="1258432" y="1629624"/>
            <a:ext cx="6654298" cy="4780229"/>
          </a:xfrm>
        </p:spPr>
        <p:txBody>
          <a:bodyPr>
            <a:normAutofit/>
          </a:bodyPr>
          <a:lstStyle/>
          <a:p>
            <a:pPr algn="l"/>
            <a:r>
              <a:rPr lang="en-US" b="1" i="0" dirty="0">
                <a:solidFill>
                  <a:srgbClr val="374151"/>
                </a:solidFill>
                <a:effectLst/>
                <a:latin typeface="Söhne"/>
              </a:rPr>
              <a:t>Increasing Market Interest:</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growing demand for sustainable energy and environmental concerns creates a favorable atmosphere for pellet fuel projects.</a:t>
            </a:r>
          </a:p>
          <a:p>
            <a:pPr algn="l">
              <a:buFont typeface="Arial" panose="020B0604020202020204" pitchFamily="34" charset="0"/>
              <a:buChar char="•"/>
            </a:pPr>
            <a:r>
              <a:rPr lang="en-US" b="0" i="0" dirty="0">
                <a:solidFill>
                  <a:srgbClr val="374151"/>
                </a:solidFill>
                <a:effectLst/>
                <a:latin typeface="Söhne"/>
              </a:rPr>
              <a:t>A new startup can benefit from this expanding market.</a:t>
            </a:r>
          </a:p>
          <a:p>
            <a:pPr algn="l"/>
            <a:r>
              <a:rPr lang="en-US" b="1" i="0" dirty="0">
                <a:solidFill>
                  <a:srgbClr val="374151"/>
                </a:solidFill>
                <a:effectLst/>
                <a:latin typeface="Söhne"/>
              </a:rPr>
              <a:t>Environmental Regulations and Certifications: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Compliance with environmental standards and obtaining sustainability certifications is essential in various countries.</a:t>
            </a:r>
          </a:p>
          <a:p>
            <a:pPr algn="l">
              <a:buFont typeface="Arial" panose="020B0604020202020204" pitchFamily="34" charset="0"/>
              <a:buChar char="•"/>
            </a:pPr>
            <a:r>
              <a:rPr lang="tr-TR" dirty="0" err="1">
                <a:solidFill>
                  <a:srgbClr val="374151"/>
                </a:solidFill>
                <a:latin typeface="Söhne"/>
              </a:rPr>
              <a:t>In</a:t>
            </a:r>
            <a:r>
              <a:rPr lang="tr-TR" dirty="0">
                <a:solidFill>
                  <a:srgbClr val="374151"/>
                </a:solidFill>
                <a:latin typeface="Söhne"/>
              </a:rPr>
              <a:t> </a:t>
            </a:r>
            <a:r>
              <a:rPr lang="tr-TR" dirty="0" err="1">
                <a:solidFill>
                  <a:srgbClr val="374151"/>
                </a:solidFill>
                <a:latin typeface="Söhne"/>
              </a:rPr>
              <a:t>Turkiye</a:t>
            </a:r>
            <a:r>
              <a:rPr lang="tr-TR" dirty="0">
                <a:solidFill>
                  <a:srgbClr val="374151"/>
                </a:solidFill>
                <a:latin typeface="Söhne"/>
              </a:rPr>
              <a:t>, </a:t>
            </a:r>
            <a:r>
              <a:rPr lang="en-US" dirty="0">
                <a:solidFill>
                  <a:srgbClr val="374151"/>
                </a:solidFill>
                <a:latin typeface="Söhne"/>
              </a:rPr>
              <a:t>Companies producing pellets must also obtain a Trademark Registration Certificate; They must also prepare the Material Safety Data Sheet report regarding the pellet produced.</a:t>
            </a:r>
            <a:endParaRPr lang="tr-TR" dirty="0">
              <a:solidFill>
                <a:srgbClr val="374151"/>
              </a:solidFill>
              <a:latin typeface="Söhne"/>
            </a:endParaRPr>
          </a:p>
          <a:p>
            <a:pPr algn="l"/>
            <a:r>
              <a:rPr lang="en-US" b="1" i="0" dirty="0">
                <a:solidFill>
                  <a:srgbClr val="374151"/>
                </a:solidFill>
                <a:effectLst/>
                <a:latin typeface="Söhne"/>
              </a:rPr>
              <a:t>Technological Capabilities: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Advances in pellet production technologies allow new entrepreneurs to produce more efficiently and competitively.</a:t>
            </a:r>
          </a:p>
          <a:p>
            <a:pPr marL="0" indent="0" algn="l">
              <a:buNone/>
            </a:pPr>
            <a:endParaRPr lang="en-US" b="0" i="0" dirty="0">
              <a:solidFill>
                <a:srgbClr val="374151"/>
              </a:solidFill>
              <a:effectLst/>
              <a:latin typeface="Söhne"/>
            </a:endParaRPr>
          </a:p>
          <a:p>
            <a:endParaRPr lang="tr-TR" dirty="0"/>
          </a:p>
        </p:txBody>
      </p:sp>
      <p:pic>
        <p:nvPicPr>
          <p:cNvPr id="5" name="Resim 4" descr="yer, dış mekan içeren bir resim&#10;&#10;Açıklama otomatik olarak oluşturuldu">
            <a:extLst>
              <a:ext uri="{FF2B5EF4-FFF2-40B4-BE49-F238E27FC236}">
                <a16:creationId xmlns:a16="http://schemas.microsoft.com/office/drawing/2014/main" id="{36835F1B-8666-4C22-6BF4-14F861AAA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904" y="2064987"/>
            <a:ext cx="3890051" cy="3909501"/>
          </a:xfrm>
          <a:prstGeom prst="rect">
            <a:avLst/>
          </a:prstGeom>
        </p:spPr>
      </p:pic>
    </p:spTree>
    <p:extLst>
      <p:ext uri="{BB962C8B-B14F-4D97-AF65-F5344CB8AC3E}">
        <p14:creationId xmlns:p14="http://schemas.microsoft.com/office/powerpoint/2010/main" val="118309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C2647D-4A24-9FA9-8412-9A95A84BDE57}"/>
              </a:ext>
            </a:extLst>
          </p:cNvPr>
          <p:cNvSpPr>
            <a:spLocks noGrp="1"/>
          </p:cNvSpPr>
          <p:nvPr>
            <p:ph type="title"/>
          </p:nvPr>
        </p:nvSpPr>
        <p:spPr>
          <a:xfrm>
            <a:off x="1576781" y="677525"/>
            <a:ext cx="8911687" cy="1280890"/>
          </a:xfrm>
        </p:spPr>
        <p:txBody>
          <a:bodyPr>
            <a:normAutofit/>
          </a:bodyPr>
          <a:lstStyle/>
          <a:p>
            <a:r>
              <a:rPr lang="tr-TR" sz="3300" dirty="0"/>
              <a:t>SWOT Analysis</a:t>
            </a:r>
          </a:p>
        </p:txBody>
      </p:sp>
      <p:graphicFrame>
        <p:nvGraphicFramePr>
          <p:cNvPr id="4" name="İçerik Yer Tutucusu 3">
            <a:extLst>
              <a:ext uri="{FF2B5EF4-FFF2-40B4-BE49-F238E27FC236}">
                <a16:creationId xmlns:a16="http://schemas.microsoft.com/office/drawing/2014/main" id="{842962DE-B290-743A-D25E-731F0B9EB585}"/>
              </a:ext>
            </a:extLst>
          </p:cNvPr>
          <p:cNvGraphicFramePr>
            <a:graphicFrameLocks noGrp="1"/>
          </p:cNvGraphicFramePr>
          <p:nvPr>
            <p:ph idx="1"/>
            <p:extLst>
              <p:ext uri="{D42A27DB-BD31-4B8C-83A1-F6EECF244321}">
                <p14:modId xmlns:p14="http://schemas.microsoft.com/office/powerpoint/2010/main" val="454288555"/>
              </p:ext>
            </p:extLst>
          </p:nvPr>
        </p:nvGraphicFramePr>
        <p:xfrm>
          <a:off x="1398367" y="1616884"/>
          <a:ext cx="9541180" cy="4824771"/>
        </p:xfrm>
        <a:graphic>
          <a:graphicData uri="http://schemas.openxmlformats.org/drawingml/2006/table">
            <a:tbl>
              <a:tblPr firstRow="1" bandRow="1">
                <a:tableStyleId>{5C22544A-7EE6-4342-B048-85BDC9FD1C3A}</a:tableStyleId>
              </a:tblPr>
              <a:tblGrid>
                <a:gridCol w="2385295">
                  <a:extLst>
                    <a:ext uri="{9D8B030D-6E8A-4147-A177-3AD203B41FA5}">
                      <a16:colId xmlns:a16="http://schemas.microsoft.com/office/drawing/2014/main" val="319442736"/>
                    </a:ext>
                  </a:extLst>
                </a:gridCol>
                <a:gridCol w="2385295">
                  <a:extLst>
                    <a:ext uri="{9D8B030D-6E8A-4147-A177-3AD203B41FA5}">
                      <a16:colId xmlns:a16="http://schemas.microsoft.com/office/drawing/2014/main" val="2776355985"/>
                    </a:ext>
                  </a:extLst>
                </a:gridCol>
                <a:gridCol w="2385295">
                  <a:extLst>
                    <a:ext uri="{9D8B030D-6E8A-4147-A177-3AD203B41FA5}">
                      <a16:colId xmlns:a16="http://schemas.microsoft.com/office/drawing/2014/main" val="3667345484"/>
                    </a:ext>
                  </a:extLst>
                </a:gridCol>
                <a:gridCol w="2385295">
                  <a:extLst>
                    <a:ext uri="{9D8B030D-6E8A-4147-A177-3AD203B41FA5}">
                      <a16:colId xmlns:a16="http://schemas.microsoft.com/office/drawing/2014/main" val="2193337725"/>
                    </a:ext>
                  </a:extLst>
                </a:gridCol>
              </a:tblGrid>
              <a:tr h="644271">
                <a:tc>
                  <a:txBody>
                    <a:bodyPr/>
                    <a:lstStyle/>
                    <a:p>
                      <a:pPr algn="ctr"/>
                      <a:r>
                        <a:rPr lang="tr-TR" dirty="0" err="1"/>
                        <a:t>Strengths</a:t>
                      </a:r>
                      <a:endParaRPr lang="tr-TR" dirty="0"/>
                    </a:p>
                  </a:txBody>
                  <a:tcPr/>
                </a:tc>
                <a:tc>
                  <a:txBody>
                    <a:bodyPr/>
                    <a:lstStyle/>
                    <a:p>
                      <a:pPr algn="ctr"/>
                      <a:r>
                        <a:rPr lang="tr-TR" dirty="0" err="1"/>
                        <a:t>Weaknesses</a:t>
                      </a:r>
                      <a:endParaRPr lang="tr-TR" dirty="0"/>
                    </a:p>
                  </a:txBody>
                  <a:tcPr/>
                </a:tc>
                <a:tc>
                  <a:txBody>
                    <a:bodyPr/>
                    <a:lstStyle/>
                    <a:p>
                      <a:pPr algn="ctr"/>
                      <a:r>
                        <a:rPr lang="tr-TR" dirty="0" err="1"/>
                        <a:t>Opportunities</a:t>
                      </a:r>
                      <a:endParaRPr lang="tr-TR" dirty="0"/>
                    </a:p>
                  </a:txBody>
                  <a:tcPr/>
                </a:tc>
                <a:tc>
                  <a:txBody>
                    <a:bodyPr/>
                    <a:lstStyle/>
                    <a:p>
                      <a:pPr algn="ctr"/>
                      <a:r>
                        <a:rPr lang="tr-TR" dirty="0" err="1"/>
                        <a:t>Threats</a:t>
                      </a:r>
                      <a:endParaRPr lang="tr-TR" dirty="0"/>
                    </a:p>
                  </a:txBody>
                  <a:tcPr/>
                </a:tc>
                <a:extLst>
                  <a:ext uri="{0D108BD9-81ED-4DB2-BD59-A6C34878D82A}">
                    <a16:rowId xmlns:a16="http://schemas.microsoft.com/office/drawing/2014/main" val="3495773546"/>
                  </a:ext>
                </a:extLst>
              </a:tr>
              <a:tr h="653220">
                <a:tc>
                  <a:txBody>
                    <a:bodyPr/>
                    <a:lstStyle/>
                    <a:p>
                      <a:r>
                        <a:rPr lang="tr-TR" dirty="0"/>
                        <a:t>Project </a:t>
                      </a:r>
                      <a:r>
                        <a:rPr lang="tr-TR" dirty="0" err="1"/>
                        <a:t>management</a:t>
                      </a:r>
                      <a:endParaRPr lang="tr-TR" dirty="0"/>
                    </a:p>
                  </a:txBody>
                  <a:tcPr/>
                </a:tc>
                <a:tc>
                  <a:txBody>
                    <a:bodyPr/>
                    <a:lstStyle/>
                    <a:p>
                      <a:r>
                        <a:rPr lang="tr-TR" dirty="0"/>
                        <a:t>Financial </a:t>
                      </a:r>
                      <a:r>
                        <a:rPr lang="tr-TR" dirty="0" err="1"/>
                        <a:t>support</a:t>
                      </a:r>
                      <a:endParaRPr lang="tr-TR" dirty="0"/>
                    </a:p>
                  </a:txBody>
                  <a:tcPr/>
                </a:tc>
                <a:tc>
                  <a:txBody>
                    <a:bodyPr/>
                    <a:lstStyle/>
                    <a:p>
                      <a:r>
                        <a:rPr lang="tr-TR" dirty="0" err="1"/>
                        <a:t>Less</a:t>
                      </a:r>
                      <a:r>
                        <a:rPr lang="tr-TR" dirty="0"/>
                        <a:t> </a:t>
                      </a:r>
                      <a:r>
                        <a:rPr lang="tr-TR" dirty="0" err="1"/>
                        <a:t>competitors</a:t>
                      </a:r>
                      <a:endParaRPr lang="tr-TR" dirty="0"/>
                    </a:p>
                  </a:txBody>
                  <a:tcPr/>
                </a:tc>
                <a:tc>
                  <a:txBody>
                    <a:bodyPr/>
                    <a:lstStyle/>
                    <a:p>
                      <a:r>
                        <a:rPr lang="tr-TR" dirty="0"/>
                        <a:t>New </a:t>
                      </a:r>
                      <a:r>
                        <a:rPr lang="tr-TR" dirty="0" err="1"/>
                        <a:t>competitors</a:t>
                      </a:r>
                      <a:endParaRPr lang="tr-TR" dirty="0"/>
                    </a:p>
                  </a:txBody>
                  <a:tcPr/>
                </a:tc>
                <a:extLst>
                  <a:ext uri="{0D108BD9-81ED-4DB2-BD59-A6C34878D82A}">
                    <a16:rowId xmlns:a16="http://schemas.microsoft.com/office/drawing/2014/main" val="192764338"/>
                  </a:ext>
                </a:extLst>
              </a:tr>
              <a:tr h="653220">
                <a:tc>
                  <a:txBody>
                    <a:bodyPr/>
                    <a:lstStyle/>
                    <a:p>
                      <a:r>
                        <a:rPr lang="tr-TR" dirty="0" err="1"/>
                        <a:t>Cost</a:t>
                      </a:r>
                      <a:r>
                        <a:rPr lang="tr-TR" dirty="0"/>
                        <a:t> </a:t>
                      </a:r>
                      <a:r>
                        <a:rPr lang="tr-TR" dirty="0" err="1"/>
                        <a:t>reduction</a:t>
                      </a:r>
                      <a:endParaRPr lang="tr-TR" dirty="0"/>
                    </a:p>
                  </a:txBody>
                  <a:tcPr/>
                </a:tc>
                <a:tc>
                  <a:txBody>
                    <a:bodyPr/>
                    <a:lstStyle/>
                    <a:p>
                      <a:r>
                        <a:rPr lang="tr-TR" dirty="0" err="1"/>
                        <a:t>Transportation</a:t>
                      </a:r>
                      <a:r>
                        <a:rPr lang="tr-TR" dirty="0"/>
                        <a:t> </a:t>
                      </a:r>
                      <a:r>
                        <a:rPr lang="tr-TR" dirty="0" err="1"/>
                        <a:t>cost</a:t>
                      </a:r>
                      <a:endParaRPr lang="tr-TR" dirty="0"/>
                    </a:p>
                  </a:txBody>
                  <a:tcPr/>
                </a:tc>
                <a:tc>
                  <a:txBody>
                    <a:bodyPr/>
                    <a:lstStyle/>
                    <a:p>
                      <a:r>
                        <a:rPr lang="tr-TR" dirty="0" err="1"/>
                        <a:t>Regulations</a:t>
                      </a:r>
                      <a:r>
                        <a:rPr lang="tr-TR" dirty="0"/>
                        <a:t> </a:t>
                      </a:r>
                      <a:r>
                        <a:rPr lang="tr-TR" dirty="0" err="1"/>
                        <a:t>and</a:t>
                      </a:r>
                      <a:r>
                        <a:rPr lang="tr-TR" dirty="0"/>
                        <a:t> </a:t>
                      </a:r>
                      <a:r>
                        <a:rPr lang="tr-TR" dirty="0" err="1"/>
                        <a:t>standarts</a:t>
                      </a:r>
                      <a:endParaRPr lang="tr-TR" dirty="0"/>
                    </a:p>
                  </a:txBody>
                  <a:tcPr/>
                </a:tc>
                <a:tc>
                  <a:txBody>
                    <a:bodyPr/>
                    <a:lstStyle/>
                    <a:p>
                      <a:r>
                        <a:rPr lang="tr-TR" dirty="0" err="1"/>
                        <a:t>Economical</a:t>
                      </a:r>
                      <a:r>
                        <a:rPr lang="tr-TR" dirty="0"/>
                        <a:t> </a:t>
                      </a:r>
                      <a:r>
                        <a:rPr lang="tr-TR" dirty="0" err="1"/>
                        <a:t>crisis</a:t>
                      </a:r>
                      <a:endParaRPr lang="tr-TR" dirty="0"/>
                    </a:p>
                  </a:txBody>
                  <a:tcPr/>
                </a:tc>
                <a:extLst>
                  <a:ext uri="{0D108BD9-81ED-4DB2-BD59-A6C34878D82A}">
                    <a16:rowId xmlns:a16="http://schemas.microsoft.com/office/drawing/2014/main" val="2484400418"/>
                  </a:ext>
                </a:extLst>
              </a:tr>
              <a:tr h="653220">
                <a:tc>
                  <a:txBody>
                    <a:bodyPr/>
                    <a:lstStyle/>
                    <a:p>
                      <a:r>
                        <a:rPr lang="tr-TR" dirty="0" err="1"/>
                        <a:t>Green</a:t>
                      </a:r>
                      <a:r>
                        <a:rPr lang="tr-TR" dirty="0"/>
                        <a:t> </a:t>
                      </a:r>
                      <a:r>
                        <a:rPr lang="tr-TR" dirty="0" err="1"/>
                        <a:t>energy</a:t>
                      </a:r>
                      <a:endParaRPr lang="tr-TR" dirty="0"/>
                    </a:p>
                  </a:txBody>
                  <a:tcPr/>
                </a:tc>
                <a:tc>
                  <a:txBody>
                    <a:bodyPr/>
                    <a:lstStyle/>
                    <a:p>
                      <a:r>
                        <a:rPr lang="tr-TR" dirty="0"/>
                        <a:t>First </a:t>
                      </a:r>
                      <a:r>
                        <a:rPr lang="tr-TR" dirty="0" err="1"/>
                        <a:t>investment</a:t>
                      </a:r>
                      <a:endParaRPr lang="tr-TR" dirty="0"/>
                    </a:p>
                  </a:txBody>
                  <a:tcPr/>
                </a:tc>
                <a:tc>
                  <a:txBody>
                    <a:bodyPr/>
                    <a:lstStyle/>
                    <a:p>
                      <a:r>
                        <a:rPr lang="tr-TR" dirty="0" err="1"/>
                        <a:t>Solving</a:t>
                      </a:r>
                      <a:r>
                        <a:rPr lang="tr-TR" dirty="0"/>
                        <a:t> </a:t>
                      </a:r>
                      <a:r>
                        <a:rPr lang="tr-TR" dirty="0" err="1"/>
                        <a:t>environmental</a:t>
                      </a:r>
                      <a:r>
                        <a:rPr lang="tr-TR" dirty="0"/>
                        <a:t> problem</a:t>
                      </a:r>
                    </a:p>
                  </a:txBody>
                  <a:tcPr/>
                </a:tc>
                <a:tc>
                  <a:txBody>
                    <a:bodyPr/>
                    <a:lstStyle/>
                    <a:p>
                      <a:r>
                        <a:rPr lang="tr-TR" dirty="0" err="1"/>
                        <a:t>Less</a:t>
                      </a:r>
                      <a:r>
                        <a:rPr lang="tr-TR" dirty="0"/>
                        <a:t> </a:t>
                      </a:r>
                      <a:r>
                        <a:rPr lang="tr-TR" dirty="0" err="1"/>
                        <a:t>raw</a:t>
                      </a:r>
                      <a:r>
                        <a:rPr lang="tr-TR" dirty="0"/>
                        <a:t> </a:t>
                      </a:r>
                      <a:r>
                        <a:rPr lang="tr-TR" dirty="0" err="1"/>
                        <a:t>materials</a:t>
                      </a:r>
                      <a:endParaRPr lang="tr-TR" dirty="0"/>
                    </a:p>
                  </a:txBody>
                  <a:tcPr/>
                </a:tc>
                <a:extLst>
                  <a:ext uri="{0D108BD9-81ED-4DB2-BD59-A6C34878D82A}">
                    <a16:rowId xmlns:a16="http://schemas.microsoft.com/office/drawing/2014/main" val="2490749349"/>
                  </a:ext>
                </a:extLst>
              </a:tr>
              <a:tr h="653220">
                <a:tc>
                  <a:txBody>
                    <a:bodyPr/>
                    <a:lstStyle/>
                    <a:p>
                      <a:r>
                        <a:rPr lang="tr-TR" dirty="0" err="1"/>
                        <a:t>Suistainable</a:t>
                      </a:r>
                      <a:r>
                        <a:rPr lang="tr-TR" dirty="0"/>
                        <a:t> </a:t>
                      </a:r>
                      <a:r>
                        <a:rPr lang="tr-TR" dirty="0" err="1"/>
                        <a:t>energy</a:t>
                      </a:r>
                      <a:endParaRPr lang="tr-TR" dirty="0"/>
                    </a:p>
                  </a:txBody>
                  <a:tcPr/>
                </a:tc>
                <a:tc>
                  <a:txBody>
                    <a:bodyPr/>
                    <a:lstStyle/>
                    <a:p>
                      <a:r>
                        <a:rPr lang="tr-TR" dirty="0" err="1"/>
                        <a:t>Low</a:t>
                      </a:r>
                      <a:r>
                        <a:rPr lang="tr-TR" dirty="0"/>
                        <a:t> market</a:t>
                      </a:r>
                    </a:p>
                  </a:txBody>
                  <a:tcPr/>
                </a:tc>
                <a:tc>
                  <a:txBody>
                    <a:bodyPr/>
                    <a:lstStyle/>
                    <a:p>
                      <a:r>
                        <a:rPr lang="tr-TR" dirty="0" err="1"/>
                        <a:t>Circular</a:t>
                      </a:r>
                      <a:r>
                        <a:rPr lang="tr-TR" dirty="0"/>
                        <a:t> </a:t>
                      </a:r>
                      <a:r>
                        <a:rPr lang="tr-TR" dirty="0" err="1"/>
                        <a:t>economy</a:t>
                      </a:r>
                      <a:endParaRPr lang="tr-TR" dirty="0"/>
                    </a:p>
                  </a:txBody>
                  <a:tcPr/>
                </a:tc>
                <a:tc>
                  <a:txBody>
                    <a:bodyPr/>
                    <a:lstStyle/>
                    <a:p>
                      <a:r>
                        <a:rPr lang="tr-TR" dirty="0"/>
                        <a:t>Natural </a:t>
                      </a:r>
                      <a:r>
                        <a:rPr lang="tr-TR" dirty="0" err="1"/>
                        <a:t>disaster</a:t>
                      </a:r>
                      <a:endParaRPr lang="tr-TR" dirty="0"/>
                    </a:p>
                  </a:txBody>
                  <a:tcPr/>
                </a:tc>
                <a:extLst>
                  <a:ext uri="{0D108BD9-81ED-4DB2-BD59-A6C34878D82A}">
                    <a16:rowId xmlns:a16="http://schemas.microsoft.com/office/drawing/2014/main" val="172535651"/>
                  </a:ext>
                </a:extLst>
              </a:tr>
              <a:tr h="653220">
                <a:tc>
                  <a:txBody>
                    <a:bodyPr/>
                    <a:lstStyle/>
                    <a:p>
                      <a:r>
                        <a:rPr lang="tr-TR" dirty="0" err="1"/>
                        <a:t>Generate</a:t>
                      </a:r>
                      <a:r>
                        <a:rPr lang="tr-TR" dirty="0"/>
                        <a:t> </a:t>
                      </a:r>
                      <a:r>
                        <a:rPr lang="tr-TR" dirty="0" err="1"/>
                        <a:t>new</a:t>
                      </a:r>
                      <a:r>
                        <a:rPr lang="tr-TR" dirty="0"/>
                        <a:t> </a:t>
                      </a:r>
                      <a:r>
                        <a:rPr lang="tr-TR" dirty="0" err="1"/>
                        <a:t>job</a:t>
                      </a:r>
                      <a:endParaRPr lang="tr-TR" dirty="0"/>
                    </a:p>
                  </a:txBody>
                  <a:tcPr/>
                </a:tc>
                <a:tc>
                  <a:txBody>
                    <a:bodyPr/>
                    <a:lstStyle/>
                    <a:p>
                      <a:r>
                        <a:rPr lang="tr-TR" dirty="0"/>
                        <a:t>R&amp;D</a:t>
                      </a:r>
                    </a:p>
                  </a:txBody>
                  <a:tcPr/>
                </a:tc>
                <a:tc>
                  <a:txBody>
                    <a:bodyPr/>
                    <a:lstStyle/>
                    <a:p>
                      <a:r>
                        <a:rPr lang="tr-TR" dirty="0" err="1"/>
                        <a:t>Technological</a:t>
                      </a:r>
                      <a:r>
                        <a:rPr lang="tr-TR" dirty="0"/>
                        <a:t> </a:t>
                      </a:r>
                      <a:r>
                        <a:rPr lang="tr-TR" dirty="0" err="1"/>
                        <a:t>development</a:t>
                      </a:r>
                      <a:endParaRPr lang="tr-TR" dirty="0"/>
                    </a:p>
                  </a:txBody>
                  <a:tcPr/>
                </a:tc>
                <a:tc>
                  <a:txBody>
                    <a:bodyPr/>
                    <a:lstStyle/>
                    <a:p>
                      <a:r>
                        <a:rPr lang="tr-TR" dirty="0" err="1"/>
                        <a:t>Supply</a:t>
                      </a:r>
                      <a:r>
                        <a:rPr lang="tr-TR" dirty="0"/>
                        <a:t> </a:t>
                      </a:r>
                      <a:r>
                        <a:rPr lang="tr-TR" dirty="0" err="1"/>
                        <a:t>new</a:t>
                      </a:r>
                      <a:r>
                        <a:rPr lang="tr-TR" dirty="0"/>
                        <a:t> </a:t>
                      </a:r>
                      <a:r>
                        <a:rPr lang="tr-TR" dirty="0" err="1"/>
                        <a:t>materials</a:t>
                      </a:r>
                      <a:endParaRPr lang="tr-TR" dirty="0"/>
                    </a:p>
                  </a:txBody>
                  <a:tcPr/>
                </a:tc>
                <a:extLst>
                  <a:ext uri="{0D108BD9-81ED-4DB2-BD59-A6C34878D82A}">
                    <a16:rowId xmlns:a16="http://schemas.microsoft.com/office/drawing/2014/main" val="1262070887"/>
                  </a:ext>
                </a:extLst>
              </a:tr>
              <a:tr h="653220">
                <a:tc>
                  <a:txBody>
                    <a:bodyPr/>
                    <a:lstStyle/>
                    <a:p>
                      <a:r>
                        <a:rPr lang="tr-TR" dirty="0" err="1"/>
                        <a:t>Easy</a:t>
                      </a:r>
                      <a:r>
                        <a:rPr lang="tr-TR" dirty="0"/>
                        <a:t> </a:t>
                      </a:r>
                      <a:r>
                        <a:rPr lang="tr-TR" dirty="0" err="1"/>
                        <a:t>storage</a:t>
                      </a:r>
                      <a:endParaRPr lang="tr-TR" dirty="0"/>
                    </a:p>
                  </a:txBody>
                  <a:tcPr/>
                </a:tc>
                <a:tc>
                  <a:txBody>
                    <a:bodyPr/>
                    <a:lstStyle/>
                    <a:p>
                      <a:r>
                        <a:rPr lang="tr-TR" dirty="0" err="1"/>
                        <a:t>Brand</a:t>
                      </a:r>
                      <a:r>
                        <a:rPr lang="tr-TR" dirty="0"/>
                        <a:t> </a:t>
                      </a:r>
                      <a:r>
                        <a:rPr lang="tr-TR" dirty="0" err="1"/>
                        <a:t>reputation</a:t>
                      </a:r>
                      <a:endParaRPr lang="tr-TR" dirty="0"/>
                    </a:p>
                  </a:txBody>
                  <a:tcPr/>
                </a:tc>
                <a:tc>
                  <a:txBody>
                    <a:bodyPr/>
                    <a:lstStyle/>
                    <a:p>
                      <a:r>
                        <a:rPr lang="tr-TR" dirty="0" err="1"/>
                        <a:t>Environmental</a:t>
                      </a:r>
                      <a:r>
                        <a:rPr lang="tr-TR" dirty="0"/>
                        <a:t> trend</a:t>
                      </a:r>
                    </a:p>
                  </a:txBody>
                  <a:tcPr/>
                </a:tc>
                <a:tc>
                  <a:txBody>
                    <a:bodyPr/>
                    <a:lstStyle/>
                    <a:p>
                      <a:r>
                        <a:rPr lang="tr-TR" dirty="0" err="1"/>
                        <a:t>Regulation</a:t>
                      </a:r>
                      <a:endParaRPr lang="tr-TR" dirty="0"/>
                    </a:p>
                  </a:txBody>
                  <a:tcPr/>
                </a:tc>
                <a:extLst>
                  <a:ext uri="{0D108BD9-81ED-4DB2-BD59-A6C34878D82A}">
                    <a16:rowId xmlns:a16="http://schemas.microsoft.com/office/drawing/2014/main" val="4267220098"/>
                  </a:ext>
                </a:extLst>
              </a:tr>
            </a:tbl>
          </a:graphicData>
        </a:graphic>
      </p:graphicFrame>
    </p:spTree>
    <p:extLst>
      <p:ext uri="{BB962C8B-B14F-4D97-AF65-F5344CB8AC3E}">
        <p14:creationId xmlns:p14="http://schemas.microsoft.com/office/powerpoint/2010/main" val="4109070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Resim 4" descr="baharat, yer, yemek, gıda içeren bir resim&#10;&#10;Açıklama otomatik olarak oluşturuldu">
            <a:extLst>
              <a:ext uri="{FF2B5EF4-FFF2-40B4-BE49-F238E27FC236}">
                <a16:creationId xmlns:a16="http://schemas.microsoft.com/office/drawing/2014/main" id="{1B2FD3FC-EE87-E070-BA29-D491E7092828}"/>
              </a:ext>
            </a:extLst>
          </p:cNvPr>
          <p:cNvPicPr>
            <a:picLocks noChangeAspect="1"/>
          </p:cNvPicPr>
          <p:nvPr/>
        </p:nvPicPr>
        <p:blipFill rotWithShape="1">
          <a:blip r:embed="rId2">
            <a:extLst>
              <a:ext uri="{28A0092B-C50C-407E-A947-70E740481C1C}">
                <a14:useLocalDpi xmlns:a14="http://schemas.microsoft.com/office/drawing/2010/main" val="0"/>
              </a:ext>
            </a:extLst>
          </a:blip>
          <a:srcRect t="10711" r="-1" b="298"/>
          <a:stretch/>
        </p:blipFill>
        <p:spPr>
          <a:xfrm>
            <a:off x="4485557" y="10"/>
            <a:ext cx="7706443" cy="6857990"/>
          </a:xfrm>
          <a:prstGeom prst="rect">
            <a:avLst/>
          </a:prstGeom>
        </p:spPr>
      </p:pic>
      <p:sp useBgFill="1">
        <p:nvSpPr>
          <p:cNvPr id="10" name="Freeform: Shape 9">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Başlık 1">
            <a:extLst>
              <a:ext uri="{FF2B5EF4-FFF2-40B4-BE49-F238E27FC236}">
                <a16:creationId xmlns:a16="http://schemas.microsoft.com/office/drawing/2014/main" id="{AF086C43-A355-F8ED-C56A-79806D6DEC74}"/>
              </a:ext>
            </a:extLst>
          </p:cNvPr>
          <p:cNvSpPr>
            <a:spLocks noGrp="1"/>
          </p:cNvSpPr>
          <p:nvPr>
            <p:ph type="title"/>
          </p:nvPr>
        </p:nvSpPr>
        <p:spPr>
          <a:xfrm>
            <a:off x="535525" y="624110"/>
            <a:ext cx="4623955" cy="1280890"/>
          </a:xfrm>
        </p:spPr>
        <p:txBody>
          <a:bodyPr>
            <a:normAutofit/>
          </a:bodyPr>
          <a:lstStyle/>
          <a:p>
            <a:r>
              <a:rPr lang="tr-TR" dirty="0"/>
              <a:t>Business </a:t>
            </a:r>
            <a:r>
              <a:rPr lang="tr-TR" dirty="0" err="1"/>
              <a:t>Canvas</a:t>
            </a:r>
            <a:r>
              <a:rPr lang="tr-TR" dirty="0"/>
              <a:t> Model</a:t>
            </a:r>
          </a:p>
        </p:txBody>
      </p:sp>
      <p:sp>
        <p:nvSpPr>
          <p:cNvPr id="12" name="Rectangle 11">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FA8B7550-ADD0-6FDA-1615-B112C1EB5D22}"/>
              </a:ext>
            </a:extLst>
          </p:cNvPr>
          <p:cNvSpPr>
            <a:spLocks noGrp="1"/>
          </p:cNvSpPr>
          <p:nvPr>
            <p:ph idx="1"/>
          </p:nvPr>
        </p:nvSpPr>
        <p:spPr>
          <a:xfrm>
            <a:off x="531812" y="2133600"/>
            <a:ext cx="4625882" cy="3777622"/>
          </a:xfrm>
        </p:spPr>
        <p:txBody>
          <a:bodyPr>
            <a:normAutofit/>
          </a:bodyPr>
          <a:lstStyle/>
          <a:p>
            <a:pPr>
              <a:lnSpc>
                <a:spcPct val="90000"/>
              </a:lnSpc>
            </a:pPr>
            <a:r>
              <a:rPr lang="tr-TR" sz="1300" b="1"/>
              <a:t>1-Key </a:t>
            </a:r>
            <a:r>
              <a:rPr lang="tr-TR" sz="1300" b="1" err="1"/>
              <a:t>Partners</a:t>
            </a:r>
            <a:r>
              <a:rPr lang="tr-TR" sz="1300" b="1"/>
              <a:t>:                                       </a:t>
            </a:r>
          </a:p>
          <a:p>
            <a:pPr marL="0" indent="0">
              <a:lnSpc>
                <a:spcPct val="90000"/>
              </a:lnSpc>
              <a:buNone/>
            </a:pPr>
            <a:r>
              <a:rPr lang="tr-TR" sz="1300"/>
              <a:t>Transport </a:t>
            </a:r>
            <a:r>
              <a:rPr lang="tr-TR" sz="1300" err="1"/>
              <a:t>companies</a:t>
            </a:r>
            <a:endParaRPr lang="tr-TR" sz="1300"/>
          </a:p>
          <a:p>
            <a:pPr marL="0" indent="0">
              <a:lnSpc>
                <a:spcPct val="90000"/>
              </a:lnSpc>
              <a:buNone/>
            </a:pPr>
            <a:r>
              <a:rPr lang="tr-TR" sz="1300" err="1"/>
              <a:t>Salesman</a:t>
            </a:r>
            <a:endParaRPr lang="tr-TR" sz="1300"/>
          </a:p>
          <a:p>
            <a:pPr marL="0" indent="0">
              <a:lnSpc>
                <a:spcPct val="90000"/>
              </a:lnSpc>
              <a:buNone/>
            </a:pPr>
            <a:r>
              <a:rPr lang="tr-TR" sz="1300" err="1"/>
              <a:t>Herbal</a:t>
            </a:r>
            <a:r>
              <a:rPr lang="tr-TR" sz="1300"/>
              <a:t> </a:t>
            </a:r>
            <a:r>
              <a:rPr lang="tr-TR" sz="1300" err="1"/>
              <a:t>waste</a:t>
            </a:r>
            <a:r>
              <a:rPr lang="tr-TR" sz="1300"/>
              <a:t> </a:t>
            </a:r>
            <a:r>
              <a:rPr lang="tr-TR" sz="1300" err="1"/>
              <a:t>collection</a:t>
            </a:r>
            <a:r>
              <a:rPr lang="tr-TR" sz="1300"/>
              <a:t> </a:t>
            </a:r>
            <a:r>
              <a:rPr lang="tr-TR" sz="1300" err="1"/>
              <a:t>centers</a:t>
            </a:r>
            <a:endParaRPr lang="tr-TR" sz="1300"/>
          </a:p>
          <a:p>
            <a:pPr>
              <a:lnSpc>
                <a:spcPct val="90000"/>
              </a:lnSpc>
            </a:pPr>
            <a:r>
              <a:rPr lang="tr-TR" sz="1300" b="1"/>
              <a:t>2-Key </a:t>
            </a:r>
            <a:r>
              <a:rPr lang="tr-TR" sz="1300" b="1" err="1"/>
              <a:t>Activities</a:t>
            </a:r>
            <a:r>
              <a:rPr lang="tr-TR" sz="1300" b="1"/>
              <a:t>:</a:t>
            </a:r>
          </a:p>
          <a:p>
            <a:pPr marL="0" indent="0">
              <a:lnSpc>
                <a:spcPct val="90000"/>
              </a:lnSpc>
              <a:buNone/>
            </a:pPr>
            <a:r>
              <a:rPr lang="tr-TR" sz="1300" err="1"/>
              <a:t>Producing</a:t>
            </a:r>
            <a:r>
              <a:rPr lang="tr-TR" sz="1300"/>
              <a:t> </a:t>
            </a:r>
          </a:p>
          <a:p>
            <a:pPr marL="0" indent="0">
              <a:lnSpc>
                <a:spcPct val="90000"/>
              </a:lnSpc>
              <a:buNone/>
            </a:pPr>
            <a:r>
              <a:rPr lang="tr-TR" sz="1300" err="1"/>
              <a:t>Transformation</a:t>
            </a:r>
            <a:r>
              <a:rPr lang="tr-TR" sz="1300"/>
              <a:t> </a:t>
            </a:r>
          </a:p>
          <a:p>
            <a:pPr marL="0" indent="0">
              <a:lnSpc>
                <a:spcPct val="90000"/>
              </a:lnSpc>
              <a:buNone/>
            </a:pPr>
            <a:r>
              <a:rPr lang="tr-TR" sz="1300" err="1"/>
              <a:t>Packaging</a:t>
            </a:r>
            <a:endParaRPr lang="tr-TR" sz="1300"/>
          </a:p>
          <a:p>
            <a:pPr>
              <a:lnSpc>
                <a:spcPct val="90000"/>
              </a:lnSpc>
            </a:pPr>
            <a:r>
              <a:rPr lang="tr-TR" sz="1300" b="1"/>
              <a:t>3-Key </a:t>
            </a:r>
            <a:r>
              <a:rPr lang="tr-TR" sz="1300" b="1" err="1"/>
              <a:t>Resources</a:t>
            </a:r>
            <a:r>
              <a:rPr lang="tr-TR" sz="1300" b="1"/>
              <a:t>:</a:t>
            </a:r>
          </a:p>
          <a:p>
            <a:pPr marL="0" indent="0">
              <a:lnSpc>
                <a:spcPct val="90000"/>
              </a:lnSpc>
              <a:buNone/>
            </a:pPr>
            <a:r>
              <a:rPr lang="tr-TR" sz="1300" err="1"/>
              <a:t>Wood</a:t>
            </a:r>
            <a:endParaRPr lang="tr-TR" sz="1300"/>
          </a:p>
          <a:p>
            <a:pPr marL="0" indent="0">
              <a:lnSpc>
                <a:spcPct val="90000"/>
              </a:lnSpc>
              <a:buNone/>
            </a:pPr>
            <a:r>
              <a:rPr lang="tr-TR" sz="1300" err="1"/>
              <a:t>Agricultural</a:t>
            </a:r>
            <a:r>
              <a:rPr lang="tr-TR" sz="1300"/>
              <a:t> </a:t>
            </a:r>
            <a:r>
              <a:rPr lang="tr-TR" sz="1300" err="1"/>
              <a:t>residues</a:t>
            </a:r>
            <a:endParaRPr lang="tr-TR" sz="1300"/>
          </a:p>
          <a:p>
            <a:pPr marL="0" indent="0">
              <a:lnSpc>
                <a:spcPct val="90000"/>
              </a:lnSpc>
              <a:buNone/>
            </a:pPr>
            <a:r>
              <a:rPr lang="tr-TR" sz="1300" err="1"/>
              <a:t>Herbal</a:t>
            </a:r>
            <a:r>
              <a:rPr lang="tr-TR" sz="1300"/>
              <a:t> </a:t>
            </a:r>
            <a:r>
              <a:rPr lang="tr-TR" sz="1300" err="1"/>
              <a:t>waste</a:t>
            </a:r>
            <a:endParaRPr lang="tr-TR" sz="1300"/>
          </a:p>
        </p:txBody>
      </p:sp>
    </p:spTree>
    <p:extLst>
      <p:ext uri="{BB962C8B-B14F-4D97-AF65-F5344CB8AC3E}">
        <p14:creationId xmlns:p14="http://schemas.microsoft.com/office/powerpoint/2010/main" val="2500993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Resim 4" descr="iç mekan, yemek, gıda içeren bir resim&#10;&#10;Açıklama otomatik olarak orta güvenilirlik düzeyiyle oluşturuldu">
            <a:extLst>
              <a:ext uri="{FF2B5EF4-FFF2-40B4-BE49-F238E27FC236}">
                <a16:creationId xmlns:a16="http://schemas.microsoft.com/office/drawing/2014/main" id="{35C707DE-D9B4-8BF0-B907-FDC8AD16E55D}"/>
              </a:ext>
            </a:extLst>
          </p:cNvPr>
          <p:cNvPicPr>
            <a:picLocks noChangeAspect="1"/>
          </p:cNvPicPr>
          <p:nvPr/>
        </p:nvPicPr>
        <p:blipFill rotWithShape="1">
          <a:blip r:embed="rId2">
            <a:extLst>
              <a:ext uri="{28A0092B-C50C-407E-A947-70E740481C1C}">
                <a14:useLocalDpi xmlns:a14="http://schemas.microsoft.com/office/drawing/2010/main" val="0"/>
              </a:ext>
            </a:extLst>
          </a:blip>
          <a:srcRect l="17306" r="15271"/>
          <a:stretch/>
        </p:blipFill>
        <p:spPr>
          <a:xfrm>
            <a:off x="4485557" y="10"/>
            <a:ext cx="7706443" cy="6857990"/>
          </a:xfrm>
          <a:prstGeom prst="rect">
            <a:avLst/>
          </a:prstGeom>
        </p:spPr>
      </p:pic>
      <p:sp useBgFill="1">
        <p:nvSpPr>
          <p:cNvPr id="10" name="Freeform: Shape 9">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Başlık 1">
            <a:extLst>
              <a:ext uri="{FF2B5EF4-FFF2-40B4-BE49-F238E27FC236}">
                <a16:creationId xmlns:a16="http://schemas.microsoft.com/office/drawing/2014/main" id="{08E98774-7943-9881-6795-D8CE2F87AA4A}"/>
              </a:ext>
            </a:extLst>
          </p:cNvPr>
          <p:cNvSpPr>
            <a:spLocks noGrp="1"/>
          </p:cNvSpPr>
          <p:nvPr>
            <p:ph type="title"/>
          </p:nvPr>
        </p:nvSpPr>
        <p:spPr>
          <a:xfrm>
            <a:off x="535525" y="624110"/>
            <a:ext cx="4623955" cy="1280890"/>
          </a:xfrm>
        </p:spPr>
        <p:txBody>
          <a:bodyPr>
            <a:normAutofit/>
          </a:bodyPr>
          <a:lstStyle/>
          <a:p>
            <a:r>
              <a:rPr lang="tr-TR" dirty="0"/>
              <a:t>Business </a:t>
            </a:r>
            <a:r>
              <a:rPr lang="tr-TR" dirty="0" err="1"/>
              <a:t>Canvas</a:t>
            </a:r>
            <a:r>
              <a:rPr lang="tr-TR" dirty="0"/>
              <a:t> Model</a:t>
            </a:r>
          </a:p>
        </p:txBody>
      </p:sp>
      <p:sp>
        <p:nvSpPr>
          <p:cNvPr id="12" name="Rectangle 11">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23C1E81F-162B-0F13-42FF-B476FF4A063F}"/>
              </a:ext>
            </a:extLst>
          </p:cNvPr>
          <p:cNvSpPr>
            <a:spLocks noGrp="1"/>
          </p:cNvSpPr>
          <p:nvPr>
            <p:ph idx="1"/>
          </p:nvPr>
        </p:nvSpPr>
        <p:spPr>
          <a:xfrm>
            <a:off x="531812" y="2133600"/>
            <a:ext cx="4625882" cy="3777622"/>
          </a:xfrm>
        </p:spPr>
        <p:txBody>
          <a:bodyPr>
            <a:normAutofit/>
          </a:bodyPr>
          <a:lstStyle/>
          <a:p>
            <a:pPr>
              <a:lnSpc>
                <a:spcPct val="90000"/>
              </a:lnSpc>
            </a:pPr>
            <a:r>
              <a:rPr lang="tr-TR" sz="1400" b="1"/>
              <a:t>4-Value </a:t>
            </a:r>
            <a:r>
              <a:rPr lang="tr-TR" sz="1400" b="1" err="1"/>
              <a:t>Proposition</a:t>
            </a:r>
            <a:r>
              <a:rPr lang="tr-TR" sz="1400" b="1"/>
              <a:t>:</a:t>
            </a:r>
          </a:p>
          <a:p>
            <a:pPr marL="0" indent="0">
              <a:lnSpc>
                <a:spcPct val="90000"/>
              </a:lnSpc>
              <a:buNone/>
            </a:pPr>
            <a:r>
              <a:rPr lang="tr-TR" sz="1400"/>
              <a:t>Can be </a:t>
            </a:r>
            <a:r>
              <a:rPr lang="tr-TR" sz="1400" err="1"/>
              <a:t>preffered</a:t>
            </a:r>
            <a:r>
              <a:rPr lang="tr-TR" sz="1400"/>
              <a:t> </a:t>
            </a:r>
            <a:r>
              <a:rPr lang="tr-TR" sz="1400" err="1"/>
              <a:t>because</a:t>
            </a:r>
            <a:r>
              <a:rPr lang="tr-TR" sz="1400"/>
              <a:t> </a:t>
            </a:r>
            <a:r>
              <a:rPr lang="tr-TR" sz="1400" err="1"/>
              <a:t>its</a:t>
            </a:r>
            <a:r>
              <a:rPr lang="tr-TR" sz="1400"/>
              <a:t> </a:t>
            </a:r>
            <a:r>
              <a:rPr lang="tr-TR" sz="1400" err="1"/>
              <a:t>combustion</a:t>
            </a:r>
            <a:r>
              <a:rPr lang="tr-TR" sz="1400"/>
              <a:t> </a:t>
            </a:r>
            <a:r>
              <a:rPr lang="tr-TR" sz="1400" err="1"/>
              <a:t>efficiency</a:t>
            </a:r>
            <a:endParaRPr lang="tr-TR" sz="1400"/>
          </a:p>
          <a:p>
            <a:pPr marL="0" indent="0">
              <a:lnSpc>
                <a:spcPct val="90000"/>
              </a:lnSpc>
              <a:buNone/>
            </a:pPr>
            <a:r>
              <a:rPr lang="tr-TR" sz="1400" err="1"/>
              <a:t>Offers</a:t>
            </a:r>
            <a:r>
              <a:rPr lang="tr-TR" sz="1400"/>
              <a:t> </a:t>
            </a:r>
            <a:r>
              <a:rPr lang="tr-TR" sz="1400" err="1"/>
              <a:t>to</a:t>
            </a:r>
            <a:r>
              <a:rPr lang="tr-TR" sz="1400"/>
              <a:t> </a:t>
            </a:r>
            <a:r>
              <a:rPr lang="tr-TR" sz="1400" err="1"/>
              <a:t>eco-friendly</a:t>
            </a:r>
            <a:r>
              <a:rPr lang="tr-TR" sz="1400"/>
              <a:t> </a:t>
            </a:r>
            <a:r>
              <a:rPr lang="tr-TR" sz="1400" err="1"/>
              <a:t>people</a:t>
            </a:r>
            <a:endParaRPr lang="tr-TR" sz="1400"/>
          </a:p>
          <a:p>
            <a:pPr>
              <a:lnSpc>
                <a:spcPct val="90000"/>
              </a:lnSpc>
            </a:pPr>
            <a:r>
              <a:rPr lang="tr-TR" sz="1400" b="1"/>
              <a:t>5-Customer </a:t>
            </a:r>
            <a:r>
              <a:rPr lang="tr-TR" sz="1400" b="1" err="1"/>
              <a:t>Relationships</a:t>
            </a:r>
            <a:r>
              <a:rPr lang="tr-TR" sz="1400" b="1"/>
              <a:t>:</a:t>
            </a:r>
          </a:p>
          <a:p>
            <a:pPr marL="0" indent="0">
              <a:lnSpc>
                <a:spcPct val="90000"/>
              </a:lnSpc>
              <a:buNone/>
            </a:pPr>
            <a:r>
              <a:rPr lang="tr-TR" sz="1400"/>
              <a:t>Call </a:t>
            </a:r>
            <a:r>
              <a:rPr lang="tr-TR" sz="1400" err="1"/>
              <a:t>center</a:t>
            </a:r>
            <a:endParaRPr lang="tr-TR" sz="1400"/>
          </a:p>
          <a:p>
            <a:pPr marL="0" indent="0">
              <a:lnSpc>
                <a:spcPct val="90000"/>
              </a:lnSpc>
              <a:buNone/>
            </a:pPr>
            <a:r>
              <a:rPr lang="tr-TR" sz="1400"/>
              <a:t>Feedback </a:t>
            </a:r>
            <a:r>
              <a:rPr lang="tr-TR" sz="1400" err="1"/>
              <a:t>services</a:t>
            </a:r>
            <a:endParaRPr lang="tr-TR" sz="1400"/>
          </a:p>
          <a:p>
            <a:pPr marL="0" indent="0">
              <a:lnSpc>
                <a:spcPct val="90000"/>
              </a:lnSpc>
              <a:buNone/>
            </a:pPr>
            <a:r>
              <a:rPr lang="tr-TR" sz="1400" err="1"/>
              <a:t>Social</a:t>
            </a:r>
            <a:r>
              <a:rPr lang="tr-TR" sz="1400"/>
              <a:t> </a:t>
            </a:r>
            <a:r>
              <a:rPr lang="tr-TR" sz="1400" err="1"/>
              <a:t>media</a:t>
            </a:r>
            <a:r>
              <a:rPr lang="tr-TR" sz="1400"/>
              <a:t> </a:t>
            </a:r>
            <a:r>
              <a:rPr lang="tr-TR" sz="1400" err="1"/>
              <a:t>channel</a:t>
            </a:r>
            <a:endParaRPr lang="tr-TR" sz="1400"/>
          </a:p>
          <a:p>
            <a:pPr>
              <a:lnSpc>
                <a:spcPct val="90000"/>
              </a:lnSpc>
            </a:pPr>
            <a:r>
              <a:rPr lang="tr-TR" sz="1400" b="1"/>
              <a:t>6-Channel:</a:t>
            </a:r>
          </a:p>
          <a:p>
            <a:pPr marL="0" indent="0">
              <a:lnSpc>
                <a:spcPct val="90000"/>
              </a:lnSpc>
              <a:buNone/>
            </a:pPr>
            <a:r>
              <a:rPr lang="tr-TR" sz="1400" err="1"/>
              <a:t>Website</a:t>
            </a:r>
            <a:endParaRPr lang="tr-TR" sz="1400"/>
          </a:p>
          <a:p>
            <a:pPr marL="0" indent="0">
              <a:lnSpc>
                <a:spcPct val="90000"/>
              </a:lnSpc>
              <a:buNone/>
            </a:pPr>
            <a:r>
              <a:rPr lang="tr-TR" sz="1400" err="1"/>
              <a:t>Brochure</a:t>
            </a:r>
            <a:endParaRPr lang="tr-TR" sz="1400"/>
          </a:p>
          <a:p>
            <a:pPr marL="0" indent="0">
              <a:lnSpc>
                <a:spcPct val="90000"/>
              </a:lnSpc>
              <a:buNone/>
            </a:pPr>
            <a:r>
              <a:rPr lang="tr-TR" sz="1400" err="1"/>
              <a:t>Billboards</a:t>
            </a:r>
            <a:endParaRPr lang="tr-TR" sz="1400"/>
          </a:p>
          <a:p>
            <a:pPr marL="0" indent="0">
              <a:lnSpc>
                <a:spcPct val="90000"/>
              </a:lnSpc>
              <a:buNone/>
            </a:pPr>
            <a:endParaRPr lang="tr-TR" sz="1400"/>
          </a:p>
        </p:txBody>
      </p:sp>
    </p:spTree>
    <p:extLst>
      <p:ext uri="{BB962C8B-B14F-4D97-AF65-F5344CB8AC3E}">
        <p14:creationId xmlns:p14="http://schemas.microsoft.com/office/powerpoint/2010/main" val="177530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F8F0DA-16C3-A551-3FE6-DF444CCABE82}"/>
              </a:ext>
            </a:extLst>
          </p:cNvPr>
          <p:cNvPicPr>
            <a:picLocks noChangeAspect="1"/>
          </p:cNvPicPr>
          <p:nvPr/>
        </p:nvPicPr>
        <p:blipFill rotWithShape="1">
          <a:blip r:embed="rId2">
            <a:extLst>
              <a:ext uri="{28A0092B-C50C-407E-A947-70E740481C1C}">
                <a14:useLocalDpi xmlns:a14="http://schemas.microsoft.com/office/drawing/2010/main" val="0"/>
              </a:ext>
            </a:extLst>
          </a:blip>
          <a:srcRect l="1956" r="-2" b="-2"/>
          <a:stretch/>
        </p:blipFill>
        <p:spPr>
          <a:xfrm>
            <a:off x="4485557" y="10"/>
            <a:ext cx="7706443" cy="6857990"/>
          </a:xfrm>
          <a:prstGeom prst="rect">
            <a:avLst/>
          </a:prstGeom>
        </p:spPr>
      </p:pic>
      <p:sp useBgFill="1">
        <p:nvSpPr>
          <p:cNvPr id="10" name="Freeform: Shape 9">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Başlık 1">
            <a:extLst>
              <a:ext uri="{FF2B5EF4-FFF2-40B4-BE49-F238E27FC236}">
                <a16:creationId xmlns:a16="http://schemas.microsoft.com/office/drawing/2014/main" id="{99FD7F7F-2310-7862-29FE-77FA6CBD7CEF}"/>
              </a:ext>
            </a:extLst>
          </p:cNvPr>
          <p:cNvSpPr>
            <a:spLocks noGrp="1"/>
          </p:cNvSpPr>
          <p:nvPr>
            <p:ph type="title"/>
          </p:nvPr>
        </p:nvSpPr>
        <p:spPr>
          <a:xfrm>
            <a:off x="535525" y="624110"/>
            <a:ext cx="4623955" cy="1280890"/>
          </a:xfrm>
        </p:spPr>
        <p:txBody>
          <a:bodyPr>
            <a:normAutofit/>
          </a:bodyPr>
          <a:lstStyle/>
          <a:p>
            <a:r>
              <a:rPr lang="tr-TR" dirty="0"/>
              <a:t>Business </a:t>
            </a:r>
            <a:r>
              <a:rPr lang="tr-TR" dirty="0" err="1"/>
              <a:t>Canvas</a:t>
            </a:r>
            <a:r>
              <a:rPr lang="tr-TR" dirty="0"/>
              <a:t> Model</a:t>
            </a:r>
          </a:p>
        </p:txBody>
      </p:sp>
      <p:sp>
        <p:nvSpPr>
          <p:cNvPr id="12" name="Rectangle 11">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771B1095-7FCC-1BEE-B42D-236F32F53ECF}"/>
              </a:ext>
            </a:extLst>
          </p:cNvPr>
          <p:cNvSpPr>
            <a:spLocks noGrp="1"/>
          </p:cNvSpPr>
          <p:nvPr>
            <p:ph idx="1"/>
          </p:nvPr>
        </p:nvSpPr>
        <p:spPr>
          <a:xfrm>
            <a:off x="531812" y="2133600"/>
            <a:ext cx="4625882" cy="3777622"/>
          </a:xfrm>
        </p:spPr>
        <p:txBody>
          <a:bodyPr>
            <a:normAutofit/>
          </a:bodyPr>
          <a:lstStyle/>
          <a:p>
            <a:pPr>
              <a:lnSpc>
                <a:spcPct val="90000"/>
              </a:lnSpc>
            </a:pPr>
            <a:r>
              <a:rPr lang="tr-TR" sz="1300" b="1"/>
              <a:t>7-Customer Segment:</a:t>
            </a:r>
          </a:p>
          <a:p>
            <a:pPr marL="0" indent="0">
              <a:lnSpc>
                <a:spcPct val="90000"/>
              </a:lnSpc>
              <a:buNone/>
            </a:pPr>
            <a:r>
              <a:rPr lang="tr-TR" sz="1300" err="1"/>
              <a:t>Eco-friendly</a:t>
            </a:r>
            <a:r>
              <a:rPr lang="tr-TR" sz="1300"/>
              <a:t> </a:t>
            </a:r>
            <a:r>
              <a:rPr lang="tr-TR" sz="1300" err="1"/>
              <a:t>people</a:t>
            </a:r>
            <a:endParaRPr lang="tr-TR" sz="1300"/>
          </a:p>
          <a:p>
            <a:pPr marL="0" indent="0">
              <a:lnSpc>
                <a:spcPct val="90000"/>
              </a:lnSpc>
              <a:buNone/>
            </a:pPr>
            <a:r>
              <a:rPr lang="tr-TR" sz="1300" err="1"/>
              <a:t>Government</a:t>
            </a:r>
            <a:endParaRPr lang="tr-TR" sz="1300"/>
          </a:p>
          <a:p>
            <a:pPr marL="0" indent="0">
              <a:lnSpc>
                <a:spcPct val="90000"/>
              </a:lnSpc>
              <a:buNone/>
            </a:pPr>
            <a:r>
              <a:rPr lang="tr-TR" sz="1300"/>
              <a:t>People </a:t>
            </a:r>
            <a:r>
              <a:rPr lang="tr-TR" sz="1300" err="1"/>
              <a:t>who</a:t>
            </a:r>
            <a:r>
              <a:rPr lang="tr-TR" sz="1300"/>
              <a:t> </a:t>
            </a:r>
            <a:r>
              <a:rPr lang="tr-TR" sz="1300" err="1"/>
              <a:t>want</a:t>
            </a:r>
            <a:r>
              <a:rPr lang="tr-TR" sz="1300"/>
              <a:t> </a:t>
            </a:r>
            <a:r>
              <a:rPr lang="tr-TR" sz="1300" err="1"/>
              <a:t>high</a:t>
            </a:r>
            <a:r>
              <a:rPr lang="tr-TR" sz="1300"/>
              <a:t> </a:t>
            </a:r>
            <a:r>
              <a:rPr lang="tr-TR" sz="1300" err="1"/>
              <a:t>energy</a:t>
            </a:r>
            <a:r>
              <a:rPr lang="tr-TR" sz="1300"/>
              <a:t> at </a:t>
            </a:r>
            <a:r>
              <a:rPr lang="tr-TR" sz="1300" err="1"/>
              <a:t>low</a:t>
            </a:r>
            <a:r>
              <a:rPr lang="tr-TR" sz="1300"/>
              <a:t> </a:t>
            </a:r>
            <a:r>
              <a:rPr lang="tr-TR" sz="1300" err="1"/>
              <a:t>cost</a:t>
            </a:r>
            <a:endParaRPr lang="tr-TR" sz="1300"/>
          </a:p>
          <a:p>
            <a:pPr>
              <a:lnSpc>
                <a:spcPct val="90000"/>
              </a:lnSpc>
            </a:pPr>
            <a:r>
              <a:rPr lang="tr-TR" sz="1300" b="1"/>
              <a:t>8-Cost </a:t>
            </a:r>
            <a:r>
              <a:rPr lang="tr-TR" sz="1300" b="1" err="1"/>
              <a:t>Structure</a:t>
            </a:r>
            <a:r>
              <a:rPr lang="tr-TR" sz="1300" b="1"/>
              <a:t>:</a:t>
            </a:r>
          </a:p>
          <a:p>
            <a:pPr marL="0" indent="0">
              <a:lnSpc>
                <a:spcPct val="90000"/>
              </a:lnSpc>
              <a:buNone/>
            </a:pPr>
            <a:r>
              <a:rPr lang="tr-TR" sz="1300" err="1"/>
              <a:t>Employee’s</a:t>
            </a:r>
            <a:r>
              <a:rPr lang="tr-TR" sz="1300"/>
              <a:t> </a:t>
            </a:r>
            <a:r>
              <a:rPr lang="tr-TR" sz="1300" err="1"/>
              <a:t>salary</a:t>
            </a:r>
            <a:r>
              <a:rPr lang="tr-TR" sz="1300"/>
              <a:t> </a:t>
            </a:r>
          </a:p>
          <a:p>
            <a:pPr marL="0" indent="0">
              <a:lnSpc>
                <a:spcPct val="90000"/>
              </a:lnSpc>
              <a:buNone/>
            </a:pPr>
            <a:r>
              <a:rPr lang="tr-TR" sz="1300" err="1"/>
              <a:t>Raw</a:t>
            </a:r>
            <a:r>
              <a:rPr lang="tr-TR" sz="1300"/>
              <a:t> </a:t>
            </a:r>
            <a:r>
              <a:rPr lang="tr-TR" sz="1300" err="1"/>
              <a:t>material</a:t>
            </a:r>
            <a:r>
              <a:rPr lang="tr-TR" sz="1300"/>
              <a:t> </a:t>
            </a:r>
            <a:r>
              <a:rPr lang="tr-TR" sz="1300" err="1"/>
              <a:t>production</a:t>
            </a:r>
            <a:r>
              <a:rPr lang="tr-TR" sz="1300"/>
              <a:t> </a:t>
            </a:r>
            <a:r>
              <a:rPr lang="tr-TR" sz="1300" err="1"/>
              <a:t>fee</a:t>
            </a:r>
            <a:endParaRPr lang="tr-TR" sz="1300"/>
          </a:p>
          <a:p>
            <a:pPr marL="0" indent="0">
              <a:lnSpc>
                <a:spcPct val="90000"/>
              </a:lnSpc>
              <a:buNone/>
            </a:pPr>
            <a:r>
              <a:rPr lang="tr-TR" sz="1300" err="1"/>
              <a:t>Equipments</a:t>
            </a:r>
            <a:endParaRPr lang="tr-TR" sz="1300"/>
          </a:p>
          <a:p>
            <a:pPr>
              <a:lnSpc>
                <a:spcPct val="90000"/>
              </a:lnSpc>
            </a:pPr>
            <a:r>
              <a:rPr lang="tr-TR" sz="1300" b="1"/>
              <a:t>9-Revenue:</a:t>
            </a:r>
          </a:p>
          <a:p>
            <a:pPr marL="0" indent="0">
              <a:lnSpc>
                <a:spcPct val="90000"/>
              </a:lnSpc>
              <a:buNone/>
            </a:pPr>
            <a:r>
              <a:rPr lang="tr-TR" sz="1300" err="1"/>
              <a:t>Website</a:t>
            </a:r>
            <a:endParaRPr lang="tr-TR" sz="1300"/>
          </a:p>
          <a:p>
            <a:pPr marL="0" indent="0">
              <a:lnSpc>
                <a:spcPct val="90000"/>
              </a:lnSpc>
              <a:buNone/>
            </a:pPr>
            <a:r>
              <a:rPr lang="tr-TR" sz="1300" err="1"/>
              <a:t>Government</a:t>
            </a:r>
            <a:endParaRPr lang="tr-TR" sz="1300"/>
          </a:p>
          <a:p>
            <a:pPr marL="0" indent="0">
              <a:lnSpc>
                <a:spcPct val="90000"/>
              </a:lnSpc>
              <a:buNone/>
            </a:pPr>
            <a:r>
              <a:rPr lang="tr-TR" sz="1300" err="1"/>
              <a:t>Contracted</a:t>
            </a:r>
            <a:r>
              <a:rPr lang="tr-TR" sz="1300"/>
              <a:t> </a:t>
            </a:r>
            <a:r>
              <a:rPr lang="tr-TR" sz="1300" err="1"/>
              <a:t>construction</a:t>
            </a:r>
            <a:r>
              <a:rPr lang="tr-TR" sz="1300"/>
              <a:t> market</a:t>
            </a:r>
          </a:p>
        </p:txBody>
      </p:sp>
    </p:spTree>
    <p:extLst>
      <p:ext uri="{BB962C8B-B14F-4D97-AF65-F5344CB8AC3E}">
        <p14:creationId xmlns:p14="http://schemas.microsoft.com/office/powerpoint/2010/main" val="874243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1585721" y="615931"/>
            <a:ext cx="9858383" cy="1397124"/>
          </a:xfrm>
        </p:spPr>
        <p:txBody>
          <a:bodyPr vert="horz" lIns="91440" tIns="27432" rIns="91440" bIns="45720" rtlCol="0">
            <a:normAutofit/>
          </a:bodyPr>
          <a:lstStyle/>
          <a:p>
            <a:r>
              <a:rPr lang="en-US" dirty="0">
                <a:effectLst>
                  <a:outerShdw blurRad="38100" dist="38100" dir="2700000" algn="tl">
                    <a:srgbClr val="000000">
                      <a:alpha val="43137"/>
                    </a:srgbClr>
                  </a:outerShdw>
                </a:effectLst>
              </a:rPr>
              <a:t>CONTENT</a:t>
            </a:r>
          </a:p>
        </p:txBody>
      </p:sp>
      <p:graphicFrame>
        <p:nvGraphicFramePr>
          <p:cNvPr id="48" name="TextBox 27">
            <a:extLst>
              <a:ext uri="{FF2B5EF4-FFF2-40B4-BE49-F238E27FC236}">
                <a16:creationId xmlns:a16="http://schemas.microsoft.com/office/drawing/2014/main" id="{A62F1B61-56C6-BB0E-4870-D46EED7BA12A}"/>
              </a:ext>
            </a:extLst>
          </p:cNvPr>
          <p:cNvGraphicFramePr/>
          <p:nvPr>
            <p:extLst>
              <p:ext uri="{D42A27DB-BD31-4B8C-83A1-F6EECF244321}">
                <p14:modId xmlns:p14="http://schemas.microsoft.com/office/powerpoint/2010/main" val="3415757102"/>
              </p:ext>
            </p:extLst>
          </p:nvPr>
        </p:nvGraphicFramePr>
        <p:xfrm>
          <a:off x="1262063" y="2013055"/>
          <a:ext cx="9858192"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668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Resim 4" descr="dış mekan içeren bir resim&#10;&#10;Açıklama otomatik olarak oluşturuldu">
            <a:extLst>
              <a:ext uri="{FF2B5EF4-FFF2-40B4-BE49-F238E27FC236}">
                <a16:creationId xmlns:a16="http://schemas.microsoft.com/office/drawing/2014/main" id="{53697EE5-C196-6B41-14D6-8190E40B8646}"/>
              </a:ext>
            </a:extLst>
          </p:cNvPr>
          <p:cNvPicPr>
            <a:picLocks noChangeAspect="1"/>
          </p:cNvPicPr>
          <p:nvPr/>
        </p:nvPicPr>
        <p:blipFill rotWithShape="1">
          <a:blip r:embed="rId2">
            <a:extLst>
              <a:ext uri="{28A0092B-C50C-407E-A947-70E740481C1C}">
                <a14:useLocalDpi xmlns:a14="http://schemas.microsoft.com/office/drawing/2010/main" val="0"/>
              </a:ext>
            </a:extLst>
          </a:blip>
          <a:srcRect l="12001" r="18047"/>
          <a:stretch/>
        </p:blipFill>
        <p:spPr>
          <a:xfrm>
            <a:off x="4485557" y="10"/>
            <a:ext cx="7706443" cy="6857990"/>
          </a:xfrm>
          <a:prstGeom prst="rect">
            <a:avLst/>
          </a:prstGeom>
        </p:spPr>
      </p:pic>
      <p:sp useBgFill="1">
        <p:nvSpPr>
          <p:cNvPr id="10" name="Freeform: Shape 9">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Başlık 1">
            <a:extLst>
              <a:ext uri="{FF2B5EF4-FFF2-40B4-BE49-F238E27FC236}">
                <a16:creationId xmlns:a16="http://schemas.microsoft.com/office/drawing/2014/main" id="{C31BB75E-EDD7-9B50-271F-2FA4CE171647}"/>
              </a:ext>
            </a:extLst>
          </p:cNvPr>
          <p:cNvSpPr>
            <a:spLocks noGrp="1"/>
          </p:cNvSpPr>
          <p:nvPr>
            <p:ph type="title"/>
          </p:nvPr>
        </p:nvSpPr>
        <p:spPr>
          <a:xfrm>
            <a:off x="535525" y="624110"/>
            <a:ext cx="4623955" cy="1280890"/>
          </a:xfrm>
        </p:spPr>
        <p:txBody>
          <a:bodyPr>
            <a:normAutofit/>
          </a:bodyPr>
          <a:lstStyle/>
          <a:p>
            <a:r>
              <a:rPr lang="tr-TR" dirty="0"/>
              <a:t>Business </a:t>
            </a:r>
            <a:r>
              <a:rPr lang="tr-TR" dirty="0" err="1"/>
              <a:t>Canvas</a:t>
            </a:r>
            <a:r>
              <a:rPr lang="tr-TR" dirty="0"/>
              <a:t> Model</a:t>
            </a:r>
          </a:p>
        </p:txBody>
      </p:sp>
      <p:sp>
        <p:nvSpPr>
          <p:cNvPr id="12" name="Rectangle 11">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7655B3AC-6375-C494-1528-07BAB7EBEDF1}"/>
              </a:ext>
            </a:extLst>
          </p:cNvPr>
          <p:cNvSpPr>
            <a:spLocks noGrp="1"/>
          </p:cNvSpPr>
          <p:nvPr>
            <p:ph idx="1"/>
          </p:nvPr>
        </p:nvSpPr>
        <p:spPr>
          <a:xfrm>
            <a:off x="531812" y="2133600"/>
            <a:ext cx="4625882" cy="3777622"/>
          </a:xfrm>
        </p:spPr>
        <p:txBody>
          <a:bodyPr>
            <a:normAutofit/>
          </a:bodyPr>
          <a:lstStyle/>
          <a:p>
            <a:pPr>
              <a:lnSpc>
                <a:spcPct val="90000"/>
              </a:lnSpc>
            </a:pPr>
            <a:r>
              <a:rPr lang="tr-TR" sz="1500" b="1"/>
              <a:t>10-Social </a:t>
            </a:r>
            <a:r>
              <a:rPr lang="tr-TR" sz="1500" b="1" err="1"/>
              <a:t>and</a:t>
            </a:r>
            <a:r>
              <a:rPr lang="tr-TR" sz="1500" b="1"/>
              <a:t> </a:t>
            </a:r>
            <a:r>
              <a:rPr lang="tr-TR" sz="1500" b="1" err="1"/>
              <a:t>Environmental</a:t>
            </a:r>
            <a:r>
              <a:rPr lang="tr-TR" sz="1500" b="1"/>
              <a:t> </a:t>
            </a:r>
            <a:r>
              <a:rPr lang="tr-TR" sz="1500" b="1" err="1"/>
              <a:t>Costs</a:t>
            </a:r>
            <a:r>
              <a:rPr lang="tr-TR" sz="1500" b="1"/>
              <a:t>:</a:t>
            </a:r>
          </a:p>
          <a:p>
            <a:pPr marL="0" indent="0">
              <a:lnSpc>
                <a:spcPct val="90000"/>
              </a:lnSpc>
              <a:buNone/>
            </a:pPr>
            <a:r>
              <a:rPr lang="tr-TR" sz="1500" err="1"/>
              <a:t>Carbon</a:t>
            </a:r>
            <a:r>
              <a:rPr lang="tr-TR" sz="1500"/>
              <a:t> </a:t>
            </a:r>
            <a:r>
              <a:rPr lang="tr-TR" sz="1500" err="1"/>
              <a:t>foot</a:t>
            </a:r>
            <a:r>
              <a:rPr lang="tr-TR" sz="1500"/>
              <a:t> </a:t>
            </a:r>
            <a:r>
              <a:rPr lang="tr-TR" sz="1500" err="1"/>
              <a:t>print</a:t>
            </a:r>
            <a:r>
              <a:rPr lang="tr-TR" sz="1500"/>
              <a:t>(</a:t>
            </a:r>
            <a:r>
              <a:rPr lang="tr-TR" sz="1500" err="1"/>
              <a:t>transporting</a:t>
            </a:r>
            <a:r>
              <a:rPr lang="tr-TR" sz="1500"/>
              <a:t>)</a:t>
            </a:r>
          </a:p>
          <a:p>
            <a:pPr marL="0" indent="0">
              <a:lnSpc>
                <a:spcPct val="90000"/>
              </a:lnSpc>
              <a:buNone/>
            </a:pPr>
            <a:r>
              <a:rPr lang="tr-TR" sz="1500" err="1"/>
              <a:t>Efficiency</a:t>
            </a:r>
            <a:r>
              <a:rPr lang="tr-TR" sz="1500"/>
              <a:t> </a:t>
            </a:r>
            <a:r>
              <a:rPr lang="tr-TR" sz="1500" err="1"/>
              <a:t>tests</a:t>
            </a:r>
            <a:endParaRPr lang="tr-TR" sz="1500"/>
          </a:p>
          <a:p>
            <a:pPr marL="0" indent="0">
              <a:lnSpc>
                <a:spcPct val="90000"/>
              </a:lnSpc>
              <a:buNone/>
            </a:pPr>
            <a:r>
              <a:rPr lang="tr-TR" sz="1500" err="1"/>
              <a:t>Quality</a:t>
            </a:r>
            <a:r>
              <a:rPr lang="tr-TR" sz="1500"/>
              <a:t> </a:t>
            </a:r>
            <a:r>
              <a:rPr lang="tr-TR" sz="1500" err="1"/>
              <a:t>control</a:t>
            </a:r>
            <a:r>
              <a:rPr lang="tr-TR" sz="1500"/>
              <a:t> </a:t>
            </a:r>
            <a:r>
              <a:rPr lang="tr-TR" sz="1500" err="1"/>
              <a:t>centers</a:t>
            </a:r>
            <a:endParaRPr lang="tr-TR" sz="1500"/>
          </a:p>
          <a:p>
            <a:pPr>
              <a:lnSpc>
                <a:spcPct val="90000"/>
              </a:lnSpc>
            </a:pPr>
            <a:r>
              <a:rPr lang="tr-TR" sz="1500" b="1"/>
              <a:t>11-Social </a:t>
            </a:r>
            <a:r>
              <a:rPr lang="tr-TR" sz="1500" b="1" err="1"/>
              <a:t>and</a:t>
            </a:r>
            <a:r>
              <a:rPr lang="tr-TR" sz="1500" b="1"/>
              <a:t> </a:t>
            </a:r>
            <a:r>
              <a:rPr lang="tr-TR" sz="1500" b="1" err="1"/>
              <a:t>Environmental</a:t>
            </a:r>
            <a:r>
              <a:rPr lang="tr-TR" sz="1500" b="1"/>
              <a:t> </a:t>
            </a:r>
            <a:r>
              <a:rPr lang="tr-TR" sz="1500" b="1" err="1"/>
              <a:t>Benefits</a:t>
            </a:r>
            <a:r>
              <a:rPr lang="tr-TR" sz="1500" b="1"/>
              <a:t>:</a:t>
            </a:r>
          </a:p>
          <a:p>
            <a:pPr marL="0" indent="0">
              <a:lnSpc>
                <a:spcPct val="90000"/>
              </a:lnSpc>
              <a:buNone/>
            </a:pPr>
            <a:r>
              <a:rPr lang="tr-TR" sz="1500" err="1"/>
              <a:t>Circle</a:t>
            </a:r>
            <a:r>
              <a:rPr lang="tr-TR" sz="1500"/>
              <a:t> </a:t>
            </a:r>
            <a:r>
              <a:rPr lang="tr-TR" sz="1500" err="1"/>
              <a:t>economy</a:t>
            </a:r>
            <a:endParaRPr lang="tr-TR" sz="1500"/>
          </a:p>
          <a:p>
            <a:pPr marL="0" indent="0">
              <a:lnSpc>
                <a:spcPct val="90000"/>
              </a:lnSpc>
              <a:buNone/>
            </a:pPr>
            <a:r>
              <a:rPr lang="tr-TR" sz="1500"/>
              <a:t>Zero-</a:t>
            </a:r>
            <a:r>
              <a:rPr lang="tr-TR" sz="1500" err="1"/>
              <a:t>waste</a:t>
            </a:r>
            <a:endParaRPr lang="tr-TR" sz="1500"/>
          </a:p>
          <a:p>
            <a:pPr marL="0" indent="0">
              <a:lnSpc>
                <a:spcPct val="90000"/>
              </a:lnSpc>
              <a:buNone/>
            </a:pPr>
            <a:r>
              <a:rPr lang="tr-TR" sz="1500" err="1"/>
              <a:t>Suistainable</a:t>
            </a:r>
            <a:r>
              <a:rPr lang="tr-TR" sz="1500"/>
              <a:t> </a:t>
            </a:r>
            <a:r>
              <a:rPr lang="tr-TR" sz="1500" err="1"/>
              <a:t>energy</a:t>
            </a:r>
            <a:endParaRPr lang="tr-TR" sz="1500"/>
          </a:p>
          <a:p>
            <a:pPr marL="0" indent="0">
              <a:lnSpc>
                <a:spcPct val="90000"/>
              </a:lnSpc>
              <a:buNone/>
            </a:pPr>
            <a:r>
              <a:rPr lang="tr-TR" sz="1500" err="1"/>
              <a:t>Decreasing</a:t>
            </a:r>
            <a:r>
              <a:rPr lang="tr-TR" sz="1500"/>
              <a:t> </a:t>
            </a:r>
            <a:r>
              <a:rPr lang="tr-TR" sz="1500" err="1"/>
              <a:t>residues</a:t>
            </a:r>
            <a:r>
              <a:rPr lang="tr-TR" sz="1500"/>
              <a:t> </a:t>
            </a:r>
          </a:p>
          <a:p>
            <a:pPr marL="0" indent="0">
              <a:lnSpc>
                <a:spcPct val="90000"/>
              </a:lnSpc>
              <a:buNone/>
            </a:pPr>
            <a:r>
              <a:rPr lang="tr-TR" sz="1500"/>
              <a:t>Storage is </a:t>
            </a:r>
            <a:r>
              <a:rPr lang="tr-TR" sz="1500" err="1"/>
              <a:t>easier</a:t>
            </a:r>
            <a:r>
              <a:rPr lang="tr-TR" sz="1500"/>
              <a:t> </a:t>
            </a:r>
            <a:r>
              <a:rPr lang="tr-TR" sz="1500" err="1"/>
              <a:t>than</a:t>
            </a:r>
            <a:r>
              <a:rPr lang="tr-TR" sz="1500"/>
              <a:t> </a:t>
            </a:r>
            <a:r>
              <a:rPr lang="tr-TR" sz="1500" err="1"/>
              <a:t>other</a:t>
            </a:r>
            <a:r>
              <a:rPr lang="tr-TR" sz="1500"/>
              <a:t> </a:t>
            </a:r>
            <a:r>
              <a:rPr lang="tr-TR" sz="1500" err="1"/>
              <a:t>fuels</a:t>
            </a:r>
            <a:endParaRPr lang="tr-TR" sz="1500"/>
          </a:p>
          <a:p>
            <a:pPr marL="0" indent="0">
              <a:lnSpc>
                <a:spcPct val="90000"/>
              </a:lnSpc>
              <a:buNone/>
            </a:pPr>
            <a:r>
              <a:rPr lang="tr-TR" sz="1500" err="1"/>
              <a:t>Preventing</a:t>
            </a:r>
            <a:r>
              <a:rPr lang="tr-TR" sz="1500"/>
              <a:t> </a:t>
            </a:r>
            <a:r>
              <a:rPr lang="tr-TR" sz="1500" err="1"/>
              <a:t>the</a:t>
            </a:r>
            <a:r>
              <a:rPr lang="tr-TR" sz="1500"/>
              <a:t> </a:t>
            </a:r>
            <a:r>
              <a:rPr lang="tr-TR" sz="1500" err="1"/>
              <a:t>cunsumption</a:t>
            </a:r>
            <a:r>
              <a:rPr lang="tr-TR" sz="1500"/>
              <a:t> of </a:t>
            </a:r>
            <a:r>
              <a:rPr lang="tr-TR" sz="1500" err="1"/>
              <a:t>fossil</a:t>
            </a:r>
            <a:r>
              <a:rPr lang="tr-TR" sz="1500"/>
              <a:t> </a:t>
            </a:r>
            <a:r>
              <a:rPr lang="tr-TR" sz="1500" err="1"/>
              <a:t>fuels</a:t>
            </a:r>
            <a:endParaRPr lang="tr-TR" sz="1500"/>
          </a:p>
          <a:p>
            <a:pPr>
              <a:lnSpc>
                <a:spcPct val="90000"/>
              </a:lnSpc>
            </a:pPr>
            <a:endParaRPr lang="tr-TR" sz="1500" b="1"/>
          </a:p>
        </p:txBody>
      </p:sp>
    </p:spTree>
    <p:extLst>
      <p:ext uri="{BB962C8B-B14F-4D97-AF65-F5344CB8AC3E}">
        <p14:creationId xmlns:p14="http://schemas.microsoft.com/office/powerpoint/2010/main" val="2490364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B4CD5E1-2182-8DE6-1B21-6FE26D406E3F}"/>
              </a:ext>
            </a:extLst>
          </p:cNvPr>
          <p:cNvSpPr/>
          <p:nvPr/>
        </p:nvSpPr>
        <p:spPr>
          <a:xfrm>
            <a:off x="1766807" y="2832316"/>
            <a:ext cx="1890793" cy="10383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 name="Oval 5">
            <a:extLst>
              <a:ext uri="{FF2B5EF4-FFF2-40B4-BE49-F238E27FC236}">
                <a16:creationId xmlns:a16="http://schemas.microsoft.com/office/drawing/2014/main" id="{E0D280EC-7ED8-39F6-5843-4280D55AD323}"/>
              </a:ext>
            </a:extLst>
          </p:cNvPr>
          <p:cNvSpPr/>
          <p:nvPr/>
        </p:nvSpPr>
        <p:spPr>
          <a:xfrm>
            <a:off x="4324027" y="929898"/>
            <a:ext cx="1968285" cy="11778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err="1"/>
              <a:t>Prototype</a:t>
            </a:r>
            <a:endParaRPr lang="tr-TR" dirty="0"/>
          </a:p>
        </p:txBody>
      </p:sp>
      <p:sp>
        <p:nvSpPr>
          <p:cNvPr id="7" name="Oval 6">
            <a:extLst>
              <a:ext uri="{FF2B5EF4-FFF2-40B4-BE49-F238E27FC236}">
                <a16:creationId xmlns:a16="http://schemas.microsoft.com/office/drawing/2014/main" id="{FD69A372-B245-E6FC-2E36-00FF75D2B123}"/>
              </a:ext>
            </a:extLst>
          </p:cNvPr>
          <p:cNvSpPr/>
          <p:nvPr/>
        </p:nvSpPr>
        <p:spPr>
          <a:xfrm>
            <a:off x="7330698" y="325464"/>
            <a:ext cx="1968285" cy="10073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a:extLst>
              <a:ext uri="{FF2B5EF4-FFF2-40B4-BE49-F238E27FC236}">
                <a16:creationId xmlns:a16="http://schemas.microsoft.com/office/drawing/2014/main" id="{C8E593E8-69E6-1232-03C4-CE774D338EC4}"/>
              </a:ext>
            </a:extLst>
          </p:cNvPr>
          <p:cNvSpPr/>
          <p:nvPr/>
        </p:nvSpPr>
        <p:spPr>
          <a:xfrm>
            <a:off x="9735519" y="2603716"/>
            <a:ext cx="1627322" cy="12514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a:extLst>
              <a:ext uri="{FF2B5EF4-FFF2-40B4-BE49-F238E27FC236}">
                <a16:creationId xmlns:a16="http://schemas.microsoft.com/office/drawing/2014/main" id="{CAD1AFC4-9462-0CB4-EB02-D0C3D97A67F0}"/>
              </a:ext>
            </a:extLst>
          </p:cNvPr>
          <p:cNvSpPr/>
          <p:nvPr/>
        </p:nvSpPr>
        <p:spPr>
          <a:xfrm>
            <a:off x="6292312" y="5354067"/>
            <a:ext cx="1813302" cy="1317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err="1"/>
              <a:t>After</a:t>
            </a:r>
            <a:r>
              <a:rPr lang="tr-TR" dirty="0"/>
              <a:t> </a:t>
            </a:r>
            <a:r>
              <a:rPr lang="tr-TR" dirty="0" err="1"/>
              <a:t>Sales</a:t>
            </a:r>
            <a:r>
              <a:rPr lang="tr-TR" dirty="0"/>
              <a:t> service</a:t>
            </a:r>
          </a:p>
        </p:txBody>
      </p:sp>
      <p:cxnSp>
        <p:nvCxnSpPr>
          <p:cNvPr id="11" name="Düz Ok Bağlayıcısı 10">
            <a:extLst>
              <a:ext uri="{FF2B5EF4-FFF2-40B4-BE49-F238E27FC236}">
                <a16:creationId xmlns:a16="http://schemas.microsoft.com/office/drawing/2014/main" id="{95A98EDB-A708-EF42-1E0C-F2DB1A197BB9}"/>
              </a:ext>
            </a:extLst>
          </p:cNvPr>
          <p:cNvCxnSpPr/>
          <p:nvPr/>
        </p:nvCxnSpPr>
        <p:spPr>
          <a:xfrm flipV="1">
            <a:off x="1999281" y="1937288"/>
            <a:ext cx="1968285" cy="960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259E78E5-93DE-1E91-7EEA-ECF3EE142590}"/>
              </a:ext>
            </a:extLst>
          </p:cNvPr>
          <p:cNvCxnSpPr/>
          <p:nvPr/>
        </p:nvCxnSpPr>
        <p:spPr>
          <a:xfrm>
            <a:off x="402956" y="3068664"/>
            <a:ext cx="1131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B22B776E-7129-A635-D321-5957893F45B0}"/>
              </a:ext>
            </a:extLst>
          </p:cNvPr>
          <p:cNvCxnSpPr/>
          <p:nvPr/>
        </p:nvCxnSpPr>
        <p:spPr>
          <a:xfrm>
            <a:off x="495946" y="3750590"/>
            <a:ext cx="1270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a:extLst>
              <a:ext uri="{FF2B5EF4-FFF2-40B4-BE49-F238E27FC236}">
                <a16:creationId xmlns:a16="http://schemas.microsoft.com/office/drawing/2014/main" id="{A4345530-3A78-57FC-CED4-D247994E2461}"/>
              </a:ext>
            </a:extLst>
          </p:cNvPr>
          <p:cNvCxnSpPr/>
          <p:nvPr/>
        </p:nvCxnSpPr>
        <p:spPr>
          <a:xfrm flipV="1">
            <a:off x="6096000" y="712921"/>
            <a:ext cx="906651" cy="216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a:extLst>
              <a:ext uri="{FF2B5EF4-FFF2-40B4-BE49-F238E27FC236}">
                <a16:creationId xmlns:a16="http://schemas.microsoft.com/office/drawing/2014/main" id="{7A81F8F3-C72D-4717-B623-446727F0501D}"/>
              </a:ext>
            </a:extLst>
          </p:cNvPr>
          <p:cNvCxnSpPr>
            <a:cxnSpLocks/>
          </p:cNvCxnSpPr>
          <p:nvPr/>
        </p:nvCxnSpPr>
        <p:spPr>
          <a:xfrm>
            <a:off x="9298983" y="1286360"/>
            <a:ext cx="1038386" cy="121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E4A483F5-D1A0-E82F-5D72-DB69D3C03131}"/>
              </a:ext>
            </a:extLst>
          </p:cNvPr>
          <p:cNvCxnSpPr>
            <a:cxnSpLocks/>
            <a:endCxn id="9" idx="0"/>
          </p:cNvCxnSpPr>
          <p:nvPr/>
        </p:nvCxnSpPr>
        <p:spPr>
          <a:xfrm flipH="1">
            <a:off x="7198963" y="3521392"/>
            <a:ext cx="2257588" cy="1832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A54776E2-11DC-2E69-D0C9-EE2B16161F15}"/>
              </a:ext>
            </a:extLst>
          </p:cNvPr>
          <p:cNvCxnSpPr>
            <a:cxnSpLocks/>
          </p:cNvCxnSpPr>
          <p:nvPr/>
        </p:nvCxnSpPr>
        <p:spPr>
          <a:xfrm flipV="1">
            <a:off x="7873138" y="3955945"/>
            <a:ext cx="1792639" cy="145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83471591-1511-6502-1979-05ADAE473E8B}"/>
              </a:ext>
            </a:extLst>
          </p:cNvPr>
          <p:cNvCxnSpPr>
            <a:cxnSpLocks/>
          </p:cNvCxnSpPr>
          <p:nvPr/>
        </p:nvCxnSpPr>
        <p:spPr>
          <a:xfrm flipV="1">
            <a:off x="8314840" y="4118676"/>
            <a:ext cx="2048362" cy="171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a:extLst>
              <a:ext uri="{FF2B5EF4-FFF2-40B4-BE49-F238E27FC236}">
                <a16:creationId xmlns:a16="http://schemas.microsoft.com/office/drawing/2014/main" id="{A5E6F2C5-5554-4A4A-54FA-4A47A0BC2A72}"/>
              </a:ext>
            </a:extLst>
          </p:cNvPr>
          <p:cNvCxnSpPr>
            <a:cxnSpLocks/>
          </p:cNvCxnSpPr>
          <p:nvPr/>
        </p:nvCxnSpPr>
        <p:spPr>
          <a:xfrm flipH="1" flipV="1">
            <a:off x="3247834" y="4022817"/>
            <a:ext cx="2832886" cy="2183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7DC007C8-A41D-F6B9-4BF1-A7357B25A821}"/>
              </a:ext>
            </a:extLst>
          </p:cNvPr>
          <p:cNvCxnSpPr>
            <a:cxnSpLocks/>
          </p:cNvCxnSpPr>
          <p:nvPr/>
        </p:nvCxnSpPr>
        <p:spPr>
          <a:xfrm flipH="1">
            <a:off x="4107051" y="3163593"/>
            <a:ext cx="5349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EB897938-C40A-C12A-1D20-75E4B7089412}"/>
              </a:ext>
            </a:extLst>
          </p:cNvPr>
          <p:cNvSpPr txBox="1"/>
          <p:nvPr/>
        </p:nvSpPr>
        <p:spPr>
          <a:xfrm>
            <a:off x="7563173" y="636743"/>
            <a:ext cx="1410346" cy="369332"/>
          </a:xfrm>
          <a:prstGeom prst="rect">
            <a:avLst/>
          </a:prstGeom>
          <a:noFill/>
        </p:spPr>
        <p:txBody>
          <a:bodyPr wrap="square" rtlCol="0">
            <a:spAutoFit/>
          </a:bodyPr>
          <a:lstStyle/>
          <a:p>
            <a:r>
              <a:rPr lang="tr-TR" dirty="0" err="1">
                <a:solidFill>
                  <a:schemeClr val="bg1"/>
                </a:solidFill>
              </a:rPr>
              <a:t>Production</a:t>
            </a:r>
            <a:endParaRPr lang="tr-TR" dirty="0">
              <a:solidFill>
                <a:schemeClr val="bg1"/>
              </a:solidFill>
            </a:endParaRPr>
          </a:p>
        </p:txBody>
      </p:sp>
      <p:sp>
        <p:nvSpPr>
          <p:cNvPr id="36" name="Metin kutusu 35">
            <a:extLst>
              <a:ext uri="{FF2B5EF4-FFF2-40B4-BE49-F238E27FC236}">
                <a16:creationId xmlns:a16="http://schemas.microsoft.com/office/drawing/2014/main" id="{175761C5-6D4F-5148-50C6-FEEFAF20ADB5}"/>
              </a:ext>
            </a:extLst>
          </p:cNvPr>
          <p:cNvSpPr txBox="1"/>
          <p:nvPr/>
        </p:nvSpPr>
        <p:spPr>
          <a:xfrm>
            <a:off x="9906003" y="2898183"/>
            <a:ext cx="1283774" cy="369332"/>
          </a:xfrm>
          <a:prstGeom prst="rect">
            <a:avLst/>
          </a:prstGeom>
          <a:noFill/>
        </p:spPr>
        <p:txBody>
          <a:bodyPr wrap="square" rtlCol="0">
            <a:spAutoFit/>
          </a:bodyPr>
          <a:lstStyle/>
          <a:p>
            <a:r>
              <a:rPr lang="tr-TR" dirty="0" err="1">
                <a:solidFill>
                  <a:schemeClr val="bg1"/>
                </a:solidFill>
              </a:rPr>
              <a:t>Customer</a:t>
            </a:r>
            <a:endParaRPr lang="tr-TR" dirty="0">
              <a:solidFill>
                <a:schemeClr val="bg1"/>
              </a:solidFill>
            </a:endParaRPr>
          </a:p>
        </p:txBody>
      </p:sp>
      <p:sp>
        <p:nvSpPr>
          <p:cNvPr id="37" name="Metin kutusu 36">
            <a:extLst>
              <a:ext uri="{FF2B5EF4-FFF2-40B4-BE49-F238E27FC236}">
                <a16:creationId xmlns:a16="http://schemas.microsoft.com/office/drawing/2014/main" id="{409DD3EE-9908-058D-6A6B-94863820C691}"/>
              </a:ext>
            </a:extLst>
          </p:cNvPr>
          <p:cNvSpPr txBox="1"/>
          <p:nvPr/>
        </p:nvSpPr>
        <p:spPr>
          <a:xfrm rot="20037757">
            <a:off x="2449462" y="1475623"/>
            <a:ext cx="1067921" cy="923330"/>
          </a:xfrm>
          <a:prstGeom prst="rect">
            <a:avLst/>
          </a:prstGeom>
          <a:noFill/>
        </p:spPr>
        <p:txBody>
          <a:bodyPr wrap="none" rtlCol="0">
            <a:spAutoFit/>
          </a:bodyPr>
          <a:lstStyle/>
          <a:p>
            <a:r>
              <a:rPr lang="tr-TR" dirty="0"/>
              <a:t>Design </a:t>
            </a:r>
          </a:p>
          <a:p>
            <a:r>
              <a:rPr lang="tr-TR" dirty="0" err="1"/>
              <a:t>And</a:t>
            </a:r>
            <a:r>
              <a:rPr lang="tr-TR" dirty="0"/>
              <a:t> </a:t>
            </a:r>
          </a:p>
          <a:p>
            <a:r>
              <a:rPr lang="tr-TR" dirty="0"/>
              <a:t>Product</a:t>
            </a:r>
          </a:p>
        </p:txBody>
      </p:sp>
      <p:sp>
        <p:nvSpPr>
          <p:cNvPr id="38" name="Metin kutusu 37">
            <a:extLst>
              <a:ext uri="{FF2B5EF4-FFF2-40B4-BE49-F238E27FC236}">
                <a16:creationId xmlns:a16="http://schemas.microsoft.com/office/drawing/2014/main" id="{A5D74103-ACEB-FCDC-9D96-03C59FC29368}"/>
              </a:ext>
            </a:extLst>
          </p:cNvPr>
          <p:cNvSpPr txBox="1"/>
          <p:nvPr/>
        </p:nvSpPr>
        <p:spPr>
          <a:xfrm rot="3118466">
            <a:off x="9342201" y="1657601"/>
            <a:ext cx="1309974" cy="369332"/>
          </a:xfrm>
          <a:prstGeom prst="rect">
            <a:avLst/>
          </a:prstGeom>
          <a:noFill/>
        </p:spPr>
        <p:txBody>
          <a:bodyPr wrap="none" rtlCol="0">
            <a:spAutoFit/>
          </a:bodyPr>
          <a:lstStyle/>
          <a:p>
            <a:r>
              <a:rPr lang="tr-TR" dirty="0"/>
              <a:t>Marketing</a:t>
            </a:r>
          </a:p>
        </p:txBody>
      </p:sp>
      <p:sp>
        <p:nvSpPr>
          <p:cNvPr id="39" name="Metin kutusu 38">
            <a:extLst>
              <a:ext uri="{FF2B5EF4-FFF2-40B4-BE49-F238E27FC236}">
                <a16:creationId xmlns:a16="http://schemas.microsoft.com/office/drawing/2014/main" id="{6894C864-4D2E-DA77-67CF-7FA2D5D7E544}"/>
              </a:ext>
            </a:extLst>
          </p:cNvPr>
          <p:cNvSpPr txBox="1"/>
          <p:nvPr/>
        </p:nvSpPr>
        <p:spPr>
          <a:xfrm rot="20594355">
            <a:off x="5991588" y="485624"/>
            <a:ext cx="601447" cy="369332"/>
          </a:xfrm>
          <a:prstGeom prst="rect">
            <a:avLst/>
          </a:prstGeom>
          <a:noFill/>
        </p:spPr>
        <p:txBody>
          <a:bodyPr wrap="none" rtlCol="0">
            <a:spAutoFit/>
          </a:bodyPr>
          <a:lstStyle/>
          <a:p>
            <a:r>
              <a:rPr lang="tr-TR" dirty="0"/>
              <a:t>Test</a:t>
            </a:r>
          </a:p>
        </p:txBody>
      </p:sp>
      <p:sp>
        <p:nvSpPr>
          <p:cNvPr id="40" name="Metin kutusu 39">
            <a:extLst>
              <a:ext uri="{FF2B5EF4-FFF2-40B4-BE49-F238E27FC236}">
                <a16:creationId xmlns:a16="http://schemas.microsoft.com/office/drawing/2014/main" id="{88DBF3E4-8274-219D-C60C-B3D177C338E3}"/>
              </a:ext>
            </a:extLst>
          </p:cNvPr>
          <p:cNvSpPr txBox="1"/>
          <p:nvPr/>
        </p:nvSpPr>
        <p:spPr>
          <a:xfrm>
            <a:off x="5935851" y="2832316"/>
            <a:ext cx="2331087" cy="369332"/>
          </a:xfrm>
          <a:prstGeom prst="rect">
            <a:avLst/>
          </a:prstGeom>
          <a:noFill/>
        </p:spPr>
        <p:txBody>
          <a:bodyPr wrap="none" rtlCol="0">
            <a:spAutoFit/>
          </a:bodyPr>
          <a:lstStyle/>
          <a:p>
            <a:r>
              <a:rPr lang="tr-TR" dirty="0" err="1"/>
              <a:t>Revenue</a:t>
            </a:r>
            <a:r>
              <a:rPr lang="tr-TR" dirty="0"/>
              <a:t> </a:t>
            </a:r>
            <a:r>
              <a:rPr lang="tr-TR" dirty="0" err="1"/>
              <a:t>and</a:t>
            </a:r>
            <a:r>
              <a:rPr lang="tr-TR" dirty="0"/>
              <a:t> </a:t>
            </a:r>
            <a:r>
              <a:rPr lang="tr-TR" dirty="0" err="1"/>
              <a:t>Sales</a:t>
            </a:r>
            <a:endParaRPr lang="tr-TR" dirty="0"/>
          </a:p>
        </p:txBody>
      </p:sp>
      <p:sp>
        <p:nvSpPr>
          <p:cNvPr id="41" name="Metin kutusu 40">
            <a:extLst>
              <a:ext uri="{FF2B5EF4-FFF2-40B4-BE49-F238E27FC236}">
                <a16:creationId xmlns:a16="http://schemas.microsoft.com/office/drawing/2014/main" id="{D835CDFC-D5DB-27F1-474E-B2DC9FC6154D}"/>
              </a:ext>
            </a:extLst>
          </p:cNvPr>
          <p:cNvSpPr txBox="1"/>
          <p:nvPr/>
        </p:nvSpPr>
        <p:spPr>
          <a:xfrm>
            <a:off x="530700" y="2811073"/>
            <a:ext cx="1045479" cy="369332"/>
          </a:xfrm>
          <a:prstGeom prst="rect">
            <a:avLst/>
          </a:prstGeom>
          <a:noFill/>
        </p:spPr>
        <p:txBody>
          <a:bodyPr wrap="none" rtlCol="0">
            <a:spAutoFit/>
          </a:bodyPr>
          <a:lstStyle/>
          <a:p>
            <a:r>
              <a:rPr lang="tr-TR" dirty="0"/>
              <a:t>Investor</a:t>
            </a:r>
          </a:p>
        </p:txBody>
      </p:sp>
      <p:sp>
        <p:nvSpPr>
          <p:cNvPr id="42" name="Metin kutusu 41">
            <a:extLst>
              <a:ext uri="{FF2B5EF4-FFF2-40B4-BE49-F238E27FC236}">
                <a16:creationId xmlns:a16="http://schemas.microsoft.com/office/drawing/2014/main" id="{8AE803BA-056F-0B91-305F-2421AB3C5C7C}"/>
              </a:ext>
            </a:extLst>
          </p:cNvPr>
          <p:cNvSpPr txBox="1"/>
          <p:nvPr/>
        </p:nvSpPr>
        <p:spPr>
          <a:xfrm>
            <a:off x="197188" y="3351509"/>
            <a:ext cx="1744388" cy="646331"/>
          </a:xfrm>
          <a:prstGeom prst="rect">
            <a:avLst/>
          </a:prstGeom>
          <a:noFill/>
        </p:spPr>
        <p:txBody>
          <a:bodyPr wrap="none" rtlCol="0">
            <a:spAutoFit/>
          </a:bodyPr>
          <a:lstStyle/>
          <a:p>
            <a:r>
              <a:rPr lang="tr-TR" dirty="0" err="1"/>
              <a:t>Raw</a:t>
            </a:r>
            <a:r>
              <a:rPr lang="tr-TR" dirty="0"/>
              <a:t> </a:t>
            </a:r>
            <a:r>
              <a:rPr lang="tr-TR" dirty="0" err="1"/>
              <a:t>Materials</a:t>
            </a:r>
            <a:endParaRPr lang="tr-TR" dirty="0"/>
          </a:p>
          <a:p>
            <a:r>
              <a:rPr lang="tr-TR" dirty="0"/>
              <a:t>R&amp;D</a:t>
            </a:r>
          </a:p>
        </p:txBody>
      </p:sp>
      <p:sp>
        <p:nvSpPr>
          <p:cNvPr id="43" name="Metin kutusu 42">
            <a:extLst>
              <a:ext uri="{FF2B5EF4-FFF2-40B4-BE49-F238E27FC236}">
                <a16:creationId xmlns:a16="http://schemas.microsoft.com/office/drawing/2014/main" id="{FE52A5A5-BD3C-4764-FDA8-0810BD578E72}"/>
              </a:ext>
            </a:extLst>
          </p:cNvPr>
          <p:cNvSpPr txBox="1"/>
          <p:nvPr/>
        </p:nvSpPr>
        <p:spPr>
          <a:xfrm rot="19236004">
            <a:off x="7426180" y="4261592"/>
            <a:ext cx="1335622" cy="369332"/>
          </a:xfrm>
          <a:prstGeom prst="rect">
            <a:avLst/>
          </a:prstGeom>
          <a:noFill/>
        </p:spPr>
        <p:txBody>
          <a:bodyPr wrap="none" rtlCol="0">
            <a:spAutoFit/>
          </a:bodyPr>
          <a:lstStyle/>
          <a:p>
            <a:r>
              <a:rPr lang="tr-TR" dirty="0"/>
              <a:t>Feedback</a:t>
            </a:r>
          </a:p>
        </p:txBody>
      </p:sp>
      <p:sp>
        <p:nvSpPr>
          <p:cNvPr id="44" name="Metin kutusu 43">
            <a:extLst>
              <a:ext uri="{FF2B5EF4-FFF2-40B4-BE49-F238E27FC236}">
                <a16:creationId xmlns:a16="http://schemas.microsoft.com/office/drawing/2014/main" id="{FF68208B-4319-B4BE-5EC0-20D8055A3BE6}"/>
              </a:ext>
            </a:extLst>
          </p:cNvPr>
          <p:cNvSpPr txBox="1"/>
          <p:nvPr/>
        </p:nvSpPr>
        <p:spPr>
          <a:xfrm rot="19137501">
            <a:off x="8692732" y="5054186"/>
            <a:ext cx="1417376" cy="369332"/>
          </a:xfrm>
          <a:prstGeom prst="rect">
            <a:avLst/>
          </a:prstGeom>
          <a:noFill/>
        </p:spPr>
        <p:txBody>
          <a:bodyPr wrap="none" rtlCol="0">
            <a:spAutoFit/>
          </a:bodyPr>
          <a:lstStyle/>
          <a:p>
            <a:r>
              <a:rPr lang="tr-TR" dirty="0" err="1"/>
              <a:t>Maintance</a:t>
            </a:r>
            <a:endParaRPr lang="tr-TR" dirty="0"/>
          </a:p>
        </p:txBody>
      </p:sp>
      <p:sp>
        <p:nvSpPr>
          <p:cNvPr id="45" name="Metin kutusu 44">
            <a:extLst>
              <a:ext uri="{FF2B5EF4-FFF2-40B4-BE49-F238E27FC236}">
                <a16:creationId xmlns:a16="http://schemas.microsoft.com/office/drawing/2014/main" id="{BE580A47-FB9C-0305-8F10-2586D536FA03}"/>
              </a:ext>
            </a:extLst>
          </p:cNvPr>
          <p:cNvSpPr txBox="1"/>
          <p:nvPr/>
        </p:nvSpPr>
        <p:spPr>
          <a:xfrm rot="19218483">
            <a:off x="8207711" y="4771761"/>
            <a:ext cx="1039067" cy="369332"/>
          </a:xfrm>
          <a:prstGeom prst="rect">
            <a:avLst/>
          </a:prstGeom>
          <a:noFill/>
        </p:spPr>
        <p:txBody>
          <a:bodyPr wrap="none" rtlCol="0">
            <a:spAutoFit/>
          </a:bodyPr>
          <a:lstStyle/>
          <a:p>
            <a:r>
              <a:rPr lang="tr-TR" dirty="0"/>
              <a:t>Training</a:t>
            </a:r>
          </a:p>
        </p:txBody>
      </p:sp>
      <p:sp>
        <p:nvSpPr>
          <p:cNvPr id="46" name="Metin kutusu 45">
            <a:extLst>
              <a:ext uri="{FF2B5EF4-FFF2-40B4-BE49-F238E27FC236}">
                <a16:creationId xmlns:a16="http://schemas.microsoft.com/office/drawing/2014/main" id="{256B566A-423F-73CB-E1DA-115866B6C2FE}"/>
              </a:ext>
            </a:extLst>
          </p:cNvPr>
          <p:cNvSpPr txBox="1"/>
          <p:nvPr/>
        </p:nvSpPr>
        <p:spPr>
          <a:xfrm rot="2442932">
            <a:off x="3425886" y="4516328"/>
            <a:ext cx="1726755" cy="369332"/>
          </a:xfrm>
          <a:prstGeom prst="rect">
            <a:avLst/>
          </a:prstGeom>
          <a:noFill/>
        </p:spPr>
        <p:txBody>
          <a:bodyPr wrap="none" rtlCol="0">
            <a:spAutoFit/>
          </a:bodyPr>
          <a:lstStyle/>
          <a:p>
            <a:r>
              <a:rPr lang="tr-TR" dirty="0"/>
              <a:t>Development</a:t>
            </a:r>
          </a:p>
        </p:txBody>
      </p:sp>
      <p:cxnSp>
        <p:nvCxnSpPr>
          <p:cNvPr id="48" name="Düz Ok Bağlayıcısı 47">
            <a:extLst>
              <a:ext uri="{FF2B5EF4-FFF2-40B4-BE49-F238E27FC236}">
                <a16:creationId xmlns:a16="http://schemas.microsoft.com/office/drawing/2014/main" id="{0D175090-E007-1FA2-6A76-40EE3CDB985C}"/>
              </a:ext>
            </a:extLst>
          </p:cNvPr>
          <p:cNvCxnSpPr/>
          <p:nvPr/>
        </p:nvCxnSpPr>
        <p:spPr>
          <a:xfrm flipH="1" flipV="1">
            <a:off x="3795407" y="3750590"/>
            <a:ext cx="2591326" cy="1679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Metin kutusu 48">
            <a:extLst>
              <a:ext uri="{FF2B5EF4-FFF2-40B4-BE49-F238E27FC236}">
                <a16:creationId xmlns:a16="http://schemas.microsoft.com/office/drawing/2014/main" id="{BD2B7CC3-2003-AEFD-4E7D-6760EF1D9C06}"/>
              </a:ext>
            </a:extLst>
          </p:cNvPr>
          <p:cNvSpPr txBox="1"/>
          <p:nvPr/>
        </p:nvSpPr>
        <p:spPr>
          <a:xfrm rot="1953536">
            <a:off x="3948554" y="4291606"/>
            <a:ext cx="2683748" cy="369332"/>
          </a:xfrm>
          <a:prstGeom prst="rect">
            <a:avLst/>
          </a:prstGeom>
          <a:noFill/>
        </p:spPr>
        <p:txBody>
          <a:bodyPr wrap="none" rtlCol="0">
            <a:spAutoFit/>
          </a:bodyPr>
          <a:lstStyle/>
          <a:p>
            <a:r>
              <a:rPr lang="tr-TR" dirty="0" err="1"/>
              <a:t>After</a:t>
            </a:r>
            <a:r>
              <a:rPr lang="tr-TR" dirty="0"/>
              <a:t> </a:t>
            </a:r>
            <a:r>
              <a:rPr lang="tr-TR" dirty="0" err="1"/>
              <a:t>contect</a:t>
            </a:r>
            <a:r>
              <a:rPr lang="tr-TR" dirty="0"/>
              <a:t> </a:t>
            </a:r>
            <a:r>
              <a:rPr lang="tr-TR" dirty="0" err="1"/>
              <a:t>revenue</a:t>
            </a:r>
            <a:endParaRPr lang="tr-TR" dirty="0"/>
          </a:p>
        </p:txBody>
      </p:sp>
      <p:cxnSp>
        <p:nvCxnSpPr>
          <p:cNvPr id="53" name="Düz Ok Bağlayıcısı 52">
            <a:extLst>
              <a:ext uri="{FF2B5EF4-FFF2-40B4-BE49-F238E27FC236}">
                <a16:creationId xmlns:a16="http://schemas.microsoft.com/office/drawing/2014/main" id="{38996136-EE86-3545-7A5F-6CD6C18F44CB}"/>
              </a:ext>
            </a:extLst>
          </p:cNvPr>
          <p:cNvCxnSpPr/>
          <p:nvPr/>
        </p:nvCxnSpPr>
        <p:spPr>
          <a:xfrm flipH="1">
            <a:off x="10942956" y="1513682"/>
            <a:ext cx="419885" cy="1028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Düz Ok Bağlayıcısı 54">
            <a:extLst>
              <a:ext uri="{FF2B5EF4-FFF2-40B4-BE49-F238E27FC236}">
                <a16:creationId xmlns:a16="http://schemas.microsoft.com/office/drawing/2014/main" id="{93233595-9C4B-D03D-CD95-EE23A2B5960A}"/>
              </a:ext>
            </a:extLst>
          </p:cNvPr>
          <p:cNvCxnSpPr>
            <a:cxnSpLocks/>
          </p:cNvCxnSpPr>
          <p:nvPr/>
        </p:nvCxnSpPr>
        <p:spPr>
          <a:xfrm flipH="1">
            <a:off x="11189777" y="2107769"/>
            <a:ext cx="855078" cy="495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Düz Ok Bağlayıcısı 57">
            <a:extLst>
              <a:ext uri="{FF2B5EF4-FFF2-40B4-BE49-F238E27FC236}">
                <a16:creationId xmlns:a16="http://schemas.microsoft.com/office/drawing/2014/main" id="{FA1FEB36-BAD8-5930-5F75-63380982AABE}"/>
              </a:ext>
            </a:extLst>
          </p:cNvPr>
          <p:cNvCxnSpPr>
            <a:endCxn id="8" idx="6"/>
          </p:cNvCxnSpPr>
          <p:nvPr/>
        </p:nvCxnSpPr>
        <p:spPr>
          <a:xfrm flipH="1">
            <a:off x="11362841" y="3163593"/>
            <a:ext cx="697424" cy="65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Düz Ok Bağlayıcısı 59">
            <a:extLst>
              <a:ext uri="{FF2B5EF4-FFF2-40B4-BE49-F238E27FC236}">
                <a16:creationId xmlns:a16="http://schemas.microsoft.com/office/drawing/2014/main" id="{0F578470-6CFB-D180-4F45-3D1366D3940D}"/>
              </a:ext>
            </a:extLst>
          </p:cNvPr>
          <p:cNvCxnSpPr/>
          <p:nvPr/>
        </p:nvCxnSpPr>
        <p:spPr>
          <a:xfrm flipH="1" flipV="1">
            <a:off x="11285351" y="3750590"/>
            <a:ext cx="759504" cy="503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Düz Ok Bağlayıcısı 61">
            <a:extLst>
              <a:ext uri="{FF2B5EF4-FFF2-40B4-BE49-F238E27FC236}">
                <a16:creationId xmlns:a16="http://schemas.microsoft.com/office/drawing/2014/main" id="{B3A85554-E057-7266-43AC-7605A22A7DCF}"/>
              </a:ext>
            </a:extLst>
          </p:cNvPr>
          <p:cNvCxnSpPr/>
          <p:nvPr/>
        </p:nvCxnSpPr>
        <p:spPr>
          <a:xfrm flipH="1" flipV="1">
            <a:off x="10832079" y="3879680"/>
            <a:ext cx="809730" cy="821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Metin kutusu 62">
            <a:extLst>
              <a:ext uri="{FF2B5EF4-FFF2-40B4-BE49-F238E27FC236}">
                <a16:creationId xmlns:a16="http://schemas.microsoft.com/office/drawing/2014/main" id="{1F06AE3D-7D85-3922-474A-1FD628292550}"/>
              </a:ext>
            </a:extLst>
          </p:cNvPr>
          <p:cNvSpPr txBox="1"/>
          <p:nvPr/>
        </p:nvSpPr>
        <p:spPr>
          <a:xfrm rot="19427772">
            <a:off x="11133343" y="2429239"/>
            <a:ext cx="854980" cy="553998"/>
          </a:xfrm>
          <a:prstGeom prst="rect">
            <a:avLst/>
          </a:prstGeom>
          <a:noFill/>
        </p:spPr>
        <p:txBody>
          <a:bodyPr wrap="square" rtlCol="0">
            <a:spAutoFit/>
          </a:bodyPr>
          <a:lstStyle/>
          <a:p>
            <a:r>
              <a:rPr lang="tr-TR" sz="1000" dirty="0" err="1"/>
              <a:t>Eco</a:t>
            </a:r>
            <a:r>
              <a:rPr lang="tr-TR" sz="1000" dirty="0"/>
              <a:t> </a:t>
            </a:r>
            <a:r>
              <a:rPr lang="tr-TR" sz="1000" dirty="0" err="1"/>
              <a:t>friendly</a:t>
            </a:r>
            <a:r>
              <a:rPr lang="tr-TR" sz="1000" dirty="0"/>
              <a:t> </a:t>
            </a:r>
            <a:r>
              <a:rPr lang="tr-TR" sz="1000" dirty="0" err="1"/>
              <a:t>people</a:t>
            </a:r>
            <a:endParaRPr lang="tr-TR" sz="1000" dirty="0"/>
          </a:p>
        </p:txBody>
      </p:sp>
      <p:sp>
        <p:nvSpPr>
          <p:cNvPr id="64" name="Metin kutusu 63">
            <a:extLst>
              <a:ext uri="{FF2B5EF4-FFF2-40B4-BE49-F238E27FC236}">
                <a16:creationId xmlns:a16="http://schemas.microsoft.com/office/drawing/2014/main" id="{31C7F855-B36F-C13B-ADDD-215CD49F98BC}"/>
              </a:ext>
            </a:extLst>
          </p:cNvPr>
          <p:cNvSpPr txBox="1"/>
          <p:nvPr/>
        </p:nvSpPr>
        <p:spPr>
          <a:xfrm rot="19961527">
            <a:off x="10972238" y="2010220"/>
            <a:ext cx="1058303" cy="446276"/>
          </a:xfrm>
          <a:prstGeom prst="rect">
            <a:avLst/>
          </a:prstGeom>
          <a:noFill/>
        </p:spPr>
        <p:txBody>
          <a:bodyPr wrap="none" rtlCol="0">
            <a:spAutoFit/>
          </a:bodyPr>
          <a:lstStyle/>
          <a:p>
            <a:r>
              <a:rPr lang="tr-TR" sz="1200" dirty="0"/>
              <a:t>Meeting</a:t>
            </a:r>
          </a:p>
          <a:p>
            <a:r>
              <a:rPr lang="tr-TR" sz="1100" dirty="0" err="1"/>
              <a:t>Government</a:t>
            </a:r>
            <a:endParaRPr lang="tr-TR" sz="1100" dirty="0"/>
          </a:p>
        </p:txBody>
      </p:sp>
      <p:sp>
        <p:nvSpPr>
          <p:cNvPr id="65" name="Metin kutusu 64">
            <a:extLst>
              <a:ext uri="{FF2B5EF4-FFF2-40B4-BE49-F238E27FC236}">
                <a16:creationId xmlns:a16="http://schemas.microsoft.com/office/drawing/2014/main" id="{06E52616-4D58-9941-489F-B06A6A3876CC}"/>
              </a:ext>
            </a:extLst>
          </p:cNvPr>
          <p:cNvSpPr txBox="1"/>
          <p:nvPr/>
        </p:nvSpPr>
        <p:spPr>
          <a:xfrm rot="17663974">
            <a:off x="10308180" y="1683779"/>
            <a:ext cx="1590500" cy="276999"/>
          </a:xfrm>
          <a:prstGeom prst="rect">
            <a:avLst/>
          </a:prstGeom>
          <a:noFill/>
        </p:spPr>
        <p:txBody>
          <a:bodyPr wrap="none" rtlCol="0">
            <a:spAutoFit/>
          </a:bodyPr>
          <a:lstStyle/>
          <a:p>
            <a:r>
              <a:rPr lang="tr-TR" sz="1200" dirty="0" err="1"/>
              <a:t>Contact</a:t>
            </a:r>
            <a:r>
              <a:rPr lang="tr-TR" sz="1200" dirty="0"/>
              <a:t> </a:t>
            </a:r>
            <a:r>
              <a:rPr lang="tr-TR" sz="1200" dirty="0" err="1"/>
              <a:t>company</a:t>
            </a:r>
            <a:endParaRPr lang="tr-TR" sz="1200" dirty="0"/>
          </a:p>
        </p:txBody>
      </p:sp>
      <p:sp>
        <p:nvSpPr>
          <p:cNvPr id="66" name="Metin kutusu 65">
            <a:extLst>
              <a:ext uri="{FF2B5EF4-FFF2-40B4-BE49-F238E27FC236}">
                <a16:creationId xmlns:a16="http://schemas.microsoft.com/office/drawing/2014/main" id="{70439A86-EF89-3CC5-12FE-C41468969DC3}"/>
              </a:ext>
            </a:extLst>
          </p:cNvPr>
          <p:cNvSpPr txBox="1"/>
          <p:nvPr/>
        </p:nvSpPr>
        <p:spPr>
          <a:xfrm rot="2652833">
            <a:off x="11081054" y="3564886"/>
            <a:ext cx="1277914" cy="276999"/>
          </a:xfrm>
          <a:prstGeom prst="rect">
            <a:avLst/>
          </a:prstGeom>
          <a:noFill/>
        </p:spPr>
        <p:txBody>
          <a:bodyPr wrap="none" rtlCol="0">
            <a:spAutoFit/>
          </a:bodyPr>
          <a:lstStyle/>
          <a:p>
            <a:r>
              <a:rPr lang="tr-TR" sz="1200" dirty="0" err="1"/>
              <a:t>Contact</a:t>
            </a:r>
            <a:r>
              <a:rPr lang="tr-TR" sz="1200" dirty="0"/>
              <a:t> </a:t>
            </a:r>
            <a:r>
              <a:rPr lang="tr-TR" sz="1200" dirty="0" err="1"/>
              <a:t>stores</a:t>
            </a:r>
            <a:endParaRPr lang="tr-TR" sz="1200" dirty="0"/>
          </a:p>
        </p:txBody>
      </p:sp>
      <p:sp>
        <p:nvSpPr>
          <p:cNvPr id="67" name="Metin kutusu 66">
            <a:extLst>
              <a:ext uri="{FF2B5EF4-FFF2-40B4-BE49-F238E27FC236}">
                <a16:creationId xmlns:a16="http://schemas.microsoft.com/office/drawing/2014/main" id="{723333F6-3A92-1A59-C58E-593764704233}"/>
              </a:ext>
            </a:extLst>
          </p:cNvPr>
          <p:cNvSpPr txBox="1"/>
          <p:nvPr/>
        </p:nvSpPr>
        <p:spPr>
          <a:xfrm rot="2999423">
            <a:off x="10829669" y="4151837"/>
            <a:ext cx="1128835" cy="276999"/>
          </a:xfrm>
          <a:prstGeom prst="rect">
            <a:avLst/>
          </a:prstGeom>
          <a:noFill/>
        </p:spPr>
        <p:txBody>
          <a:bodyPr wrap="none" rtlCol="0">
            <a:spAutoFit/>
          </a:bodyPr>
          <a:lstStyle/>
          <a:p>
            <a:r>
              <a:rPr lang="tr-TR" sz="1200" dirty="0"/>
              <a:t>Online </a:t>
            </a:r>
            <a:r>
              <a:rPr lang="tr-TR" sz="1200" dirty="0" err="1"/>
              <a:t>stores</a:t>
            </a:r>
            <a:endParaRPr lang="tr-TR" sz="1200" dirty="0"/>
          </a:p>
        </p:txBody>
      </p:sp>
      <p:sp>
        <p:nvSpPr>
          <p:cNvPr id="2" name="Metin kutusu 1">
            <a:extLst>
              <a:ext uri="{FF2B5EF4-FFF2-40B4-BE49-F238E27FC236}">
                <a16:creationId xmlns:a16="http://schemas.microsoft.com/office/drawing/2014/main" id="{D98FA499-C62F-29BD-C518-65A06B1A4A03}"/>
              </a:ext>
            </a:extLst>
          </p:cNvPr>
          <p:cNvSpPr txBox="1"/>
          <p:nvPr/>
        </p:nvSpPr>
        <p:spPr>
          <a:xfrm>
            <a:off x="1548165" y="242536"/>
            <a:ext cx="2626605" cy="861774"/>
          </a:xfrm>
          <a:prstGeom prst="rect">
            <a:avLst/>
          </a:prstGeom>
          <a:noFill/>
        </p:spPr>
        <p:txBody>
          <a:bodyPr wrap="square" rtlCol="0">
            <a:spAutoFit/>
          </a:bodyPr>
          <a:lstStyle/>
          <a:p>
            <a:r>
              <a:rPr lang="tr-TR" sz="2500" b="1" dirty="0"/>
              <a:t>Business Model Design</a:t>
            </a:r>
          </a:p>
        </p:txBody>
      </p:sp>
    </p:spTree>
    <p:extLst>
      <p:ext uri="{BB962C8B-B14F-4D97-AF65-F5344CB8AC3E}">
        <p14:creationId xmlns:p14="http://schemas.microsoft.com/office/powerpoint/2010/main" val="3831624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B20804-9CB5-5E5E-51E4-5DBE9124E28B}"/>
              </a:ext>
            </a:extLst>
          </p:cNvPr>
          <p:cNvSpPr>
            <a:spLocks noGrp="1"/>
          </p:cNvSpPr>
          <p:nvPr>
            <p:ph type="title"/>
          </p:nvPr>
        </p:nvSpPr>
        <p:spPr>
          <a:xfrm>
            <a:off x="1687669" y="624110"/>
            <a:ext cx="4137059" cy="1280890"/>
          </a:xfrm>
        </p:spPr>
        <p:txBody>
          <a:bodyPr>
            <a:normAutofit/>
          </a:bodyPr>
          <a:lstStyle/>
          <a:p>
            <a:r>
              <a:rPr lang="tr-TR" sz="3200"/>
              <a:t>Financing Sought</a:t>
            </a:r>
          </a:p>
        </p:txBody>
      </p:sp>
      <p:sp>
        <p:nvSpPr>
          <p:cNvPr id="3" name="İçerik Yer Tutucusu 2">
            <a:extLst>
              <a:ext uri="{FF2B5EF4-FFF2-40B4-BE49-F238E27FC236}">
                <a16:creationId xmlns:a16="http://schemas.microsoft.com/office/drawing/2014/main" id="{C868AB8B-56F1-B627-EBB4-0CAB2148B913}"/>
              </a:ext>
            </a:extLst>
          </p:cNvPr>
          <p:cNvSpPr>
            <a:spLocks noGrp="1"/>
          </p:cNvSpPr>
          <p:nvPr>
            <p:ph idx="1"/>
          </p:nvPr>
        </p:nvSpPr>
        <p:spPr>
          <a:xfrm>
            <a:off x="1192397" y="1540188"/>
            <a:ext cx="4137059" cy="4693701"/>
          </a:xfrm>
        </p:spPr>
        <p:txBody>
          <a:bodyPr>
            <a:normAutofit/>
          </a:bodyPr>
          <a:lstStyle/>
          <a:p>
            <a:pPr>
              <a:lnSpc>
                <a:spcPct val="90000"/>
              </a:lnSpc>
            </a:pPr>
            <a:r>
              <a:rPr lang="en-US" sz="1500" b="1" i="0" dirty="0">
                <a:solidFill>
                  <a:schemeClr val="tx1"/>
                </a:solidFill>
                <a:effectLst/>
                <a:latin typeface="Söhne"/>
              </a:rPr>
              <a:t>Use of Funds:</a:t>
            </a:r>
            <a:endParaRPr lang="en-US" sz="1500" b="0" i="0" dirty="0">
              <a:solidFill>
                <a:schemeClr val="tx1"/>
              </a:solidFill>
              <a:effectLst/>
              <a:latin typeface="Söhne"/>
            </a:endParaRPr>
          </a:p>
          <a:p>
            <a:pPr>
              <a:lnSpc>
                <a:spcPct val="90000"/>
              </a:lnSpc>
              <a:buFont typeface="Arial" panose="020B0604020202020204" pitchFamily="34" charset="0"/>
              <a:buChar char="•"/>
            </a:pPr>
            <a:r>
              <a:rPr lang="en-US" sz="1500" b="0" i="0" dirty="0">
                <a:solidFill>
                  <a:schemeClr val="tx1"/>
                </a:solidFill>
                <a:effectLst/>
                <a:latin typeface="Söhne"/>
              </a:rPr>
              <a:t>The primary uses of the financing include the establishment of the production facility, equipment purchases, raw material procurement, and the implementation of marketing strategies.</a:t>
            </a:r>
            <a:endParaRPr lang="tr-TR" sz="1500" b="0" i="0" dirty="0">
              <a:solidFill>
                <a:schemeClr val="tx1"/>
              </a:solidFill>
              <a:effectLst/>
              <a:latin typeface="Söhne"/>
            </a:endParaRPr>
          </a:p>
          <a:p>
            <a:pPr>
              <a:lnSpc>
                <a:spcPct val="90000"/>
              </a:lnSpc>
            </a:pPr>
            <a:r>
              <a:rPr lang="en-US" sz="1500" b="1" i="0" dirty="0">
                <a:solidFill>
                  <a:schemeClr val="tx1"/>
                </a:solidFill>
                <a:effectLst/>
                <a:latin typeface="Söhne"/>
              </a:rPr>
              <a:t>Production Facility Setup:</a:t>
            </a:r>
            <a:endParaRPr lang="en-US" sz="1500" b="0" i="0" dirty="0">
              <a:solidFill>
                <a:schemeClr val="tx1"/>
              </a:solidFill>
              <a:effectLst/>
              <a:latin typeface="Söhne"/>
            </a:endParaRPr>
          </a:p>
          <a:p>
            <a:pPr>
              <a:lnSpc>
                <a:spcPct val="90000"/>
              </a:lnSpc>
              <a:buFont typeface="Arial" panose="020B0604020202020204" pitchFamily="34" charset="0"/>
              <a:buChar char="•"/>
            </a:pPr>
            <a:r>
              <a:rPr lang="en-US" sz="1500" b="0" i="0" dirty="0">
                <a:solidFill>
                  <a:schemeClr val="tx1"/>
                </a:solidFill>
                <a:effectLst/>
                <a:latin typeface="Söhne"/>
              </a:rPr>
              <a:t>The financing will be utilized to establish a modern and efficient production facility, covering construction, equipment acquisitions, and the enhancement of technological infrastructure.</a:t>
            </a:r>
          </a:p>
          <a:p>
            <a:pPr>
              <a:lnSpc>
                <a:spcPct val="90000"/>
              </a:lnSpc>
            </a:pPr>
            <a:r>
              <a:rPr lang="en-US" sz="1500" b="1" i="0" dirty="0">
                <a:solidFill>
                  <a:schemeClr val="tx1"/>
                </a:solidFill>
                <a:effectLst/>
                <a:latin typeface="Söhne"/>
              </a:rPr>
              <a:t>Raw Material Procurement:</a:t>
            </a:r>
            <a:endParaRPr lang="en-US" sz="1500" b="0" i="0" dirty="0">
              <a:solidFill>
                <a:schemeClr val="tx1"/>
              </a:solidFill>
              <a:effectLst/>
              <a:latin typeface="Söhne"/>
            </a:endParaRPr>
          </a:p>
          <a:p>
            <a:pPr>
              <a:lnSpc>
                <a:spcPct val="90000"/>
              </a:lnSpc>
              <a:buFont typeface="Arial" panose="020B0604020202020204" pitchFamily="34" charset="0"/>
              <a:buChar char="•"/>
            </a:pPr>
            <a:r>
              <a:rPr lang="en-US" sz="1500" b="0" i="0" dirty="0">
                <a:solidFill>
                  <a:schemeClr val="tx1"/>
                </a:solidFill>
                <a:effectLst/>
                <a:latin typeface="Söhne"/>
              </a:rPr>
              <a:t>Allocated funds will be directed towards sourcing sustainable and locally-friendly raw materials. This approach aims to ensure the production of high-quality pellet fuel while minimizing our ecological footprint.</a:t>
            </a:r>
            <a:endParaRPr lang="tr-TR" sz="1500" b="0" i="0" dirty="0">
              <a:solidFill>
                <a:schemeClr val="tx1"/>
              </a:solidFill>
              <a:effectLst/>
              <a:latin typeface="Söhne"/>
            </a:endParaRPr>
          </a:p>
          <a:p>
            <a:pPr>
              <a:lnSpc>
                <a:spcPct val="90000"/>
              </a:lnSpc>
              <a:buFont typeface="Arial" panose="020B0604020202020204" pitchFamily="34" charset="0"/>
              <a:buChar char="•"/>
            </a:pPr>
            <a:endParaRPr lang="en-US" sz="1200" b="0" i="0" dirty="0">
              <a:solidFill>
                <a:schemeClr val="tx1"/>
              </a:solidFill>
              <a:effectLst/>
              <a:latin typeface="Söhne"/>
            </a:endParaRPr>
          </a:p>
          <a:p>
            <a:pPr marL="0" indent="0">
              <a:lnSpc>
                <a:spcPct val="90000"/>
              </a:lnSpc>
              <a:buNone/>
            </a:pPr>
            <a:endParaRPr lang="en-US" sz="1200" b="0" i="0" dirty="0">
              <a:solidFill>
                <a:schemeClr val="tx1"/>
              </a:solidFill>
              <a:effectLst/>
              <a:latin typeface="Söhne"/>
            </a:endParaRPr>
          </a:p>
          <a:p>
            <a:pPr>
              <a:lnSpc>
                <a:spcPct val="90000"/>
              </a:lnSpc>
            </a:pPr>
            <a:endParaRPr lang="tr-TR" sz="1200" dirty="0">
              <a:solidFill>
                <a:schemeClr val="tx1"/>
              </a:solidFill>
            </a:endParaRPr>
          </a:p>
        </p:txBody>
      </p:sp>
      <p:pic>
        <p:nvPicPr>
          <p:cNvPr id="5" name="Resim 4" descr="kırpıntı çizim, ekran görüntüsü, Çizgi film, grafik tasarım içeren bir resim&#10;&#10;Açıklama otomatik olarak oluşturuldu">
            <a:extLst>
              <a:ext uri="{FF2B5EF4-FFF2-40B4-BE49-F238E27FC236}">
                <a16:creationId xmlns:a16="http://schemas.microsoft.com/office/drawing/2014/main" id="{83A7DB66-4F70-83A3-82BF-EBDDBBF92A94}"/>
              </a:ext>
            </a:extLst>
          </p:cNvPr>
          <p:cNvPicPr>
            <a:picLocks noChangeAspect="1"/>
          </p:cNvPicPr>
          <p:nvPr/>
        </p:nvPicPr>
        <p:blipFill rotWithShape="1">
          <a:blip r:embed="rId2">
            <a:extLst>
              <a:ext uri="{28A0092B-C50C-407E-A947-70E740481C1C}">
                <a14:useLocalDpi xmlns:a14="http://schemas.microsoft.com/office/drawing/2010/main" val="0"/>
              </a:ext>
            </a:extLst>
          </a:blip>
          <a:srcRect l="16567" r="24059" b="-1"/>
          <a:stretch/>
        </p:blipFill>
        <p:spPr>
          <a:xfrm>
            <a:off x="6091916" y="10"/>
            <a:ext cx="6100084" cy="6857990"/>
          </a:xfrm>
          <a:prstGeom prst="rect">
            <a:avLst/>
          </a:prstGeom>
        </p:spPr>
      </p:pic>
    </p:spTree>
    <p:extLst>
      <p:ext uri="{BB962C8B-B14F-4D97-AF65-F5344CB8AC3E}">
        <p14:creationId xmlns:p14="http://schemas.microsoft.com/office/powerpoint/2010/main" val="4191153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6220F4-2671-CED4-A532-8139E0D9A1E9}"/>
              </a:ext>
            </a:extLst>
          </p:cNvPr>
          <p:cNvSpPr>
            <a:spLocks noGrp="1"/>
          </p:cNvSpPr>
          <p:nvPr>
            <p:ph type="title"/>
          </p:nvPr>
        </p:nvSpPr>
        <p:spPr>
          <a:xfrm>
            <a:off x="1687669" y="624110"/>
            <a:ext cx="4137059" cy="1280890"/>
          </a:xfrm>
        </p:spPr>
        <p:txBody>
          <a:bodyPr>
            <a:normAutofit/>
          </a:bodyPr>
          <a:lstStyle/>
          <a:p>
            <a:r>
              <a:rPr lang="tr-TR" sz="3200"/>
              <a:t>Financing Sought</a:t>
            </a:r>
          </a:p>
        </p:txBody>
      </p:sp>
      <p:sp>
        <p:nvSpPr>
          <p:cNvPr id="3" name="İçerik Yer Tutucusu 2">
            <a:extLst>
              <a:ext uri="{FF2B5EF4-FFF2-40B4-BE49-F238E27FC236}">
                <a16:creationId xmlns:a16="http://schemas.microsoft.com/office/drawing/2014/main" id="{0921A7E8-1ADD-B0E1-B15F-D7827B0ABCD9}"/>
              </a:ext>
            </a:extLst>
          </p:cNvPr>
          <p:cNvSpPr>
            <a:spLocks noGrp="1"/>
          </p:cNvSpPr>
          <p:nvPr>
            <p:ph idx="1"/>
          </p:nvPr>
        </p:nvSpPr>
        <p:spPr>
          <a:xfrm>
            <a:off x="1683955" y="2133600"/>
            <a:ext cx="4326319" cy="3962400"/>
          </a:xfrm>
        </p:spPr>
        <p:txBody>
          <a:bodyPr>
            <a:normAutofit fontScale="92500" lnSpcReduction="10000"/>
          </a:bodyPr>
          <a:lstStyle/>
          <a:p>
            <a:pPr>
              <a:lnSpc>
                <a:spcPct val="90000"/>
              </a:lnSpc>
            </a:pPr>
            <a:r>
              <a:rPr lang="en-US" sz="1500" b="1" i="0" dirty="0">
                <a:solidFill>
                  <a:schemeClr val="tx1"/>
                </a:solidFill>
                <a:effectLst/>
                <a:latin typeface="Söhne"/>
              </a:rPr>
              <a:t>Marketing and Distribution Strategies:</a:t>
            </a:r>
            <a:endParaRPr lang="en-US" sz="1500" b="0" i="0" dirty="0">
              <a:solidFill>
                <a:schemeClr val="tx1"/>
              </a:solidFill>
              <a:effectLst/>
              <a:latin typeface="Söhne"/>
            </a:endParaRPr>
          </a:p>
          <a:p>
            <a:pPr>
              <a:lnSpc>
                <a:spcPct val="90000"/>
              </a:lnSpc>
              <a:buFont typeface="Arial" panose="020B0604020202020204" pitchFamily="34" charset="0"/>
              <a:buChar char="•"/>
            </a:pPr>
            <a:r>
              <a:rPr lang="en-US" sz="1500" b="0" i="0" dirty="0">
                <a:solidFill>
                  <a:schemeClr val="tx1"/>
                </a:solidFill>
                <a:effectLst/>
                <a:latin typeface="Söhne"/>
              </a:rPr>
              <a:t>The financing will support efforts to introduce and market our pellet fuel product to a wide audience. This includes digital marketing campaigns, participation in industry events, and the establishment of partnerships with distributors and retailers.</a:t>
            </a:r>
            <a:endParaRPr lang="tr-TR" sz="1500" b="0" i="0" dirty="0">
              <a:solidFill>
                <a:schemeClr val="tx1"/>
              </a:solidFill>
              <a:effectLst/>
              <a:latin typeface="Söhne"/>
            </a:endParaRPr>
          </a:p>
          <a:p>
            <a:pPr>
              <a:lnSpc>
                <a:spcPct val="90000"/>
              </a:lnSpc>
            </a:pPr>
            <a:r>
              <a:rPr lang="en-US" sz="1500" b="1" i="0" dirty="0">
                <a:solidFill>
                  <a:schemeClr val="tx1"/>
                </a:solidFill>
                <a:effectLst/>
                <a:latin typeface="Söhne"/>
              </a:rPr>
              <a:t>Research and Development (R&amp;D) and Innovation:</a:t>
            </a:r>
            <a:endParaRPr lang="en-US" sz="1500" b="0" i="0" dirty="0">
              <a:solidFill>
                <a:schemeClr val="tx1"/>
              </a:solidFill>
              <a:effectLst/>
              <a:latin typeface="Söhne"/>
            </a:endParaRPr>
          </a:p>
          <a:p>
            <a:pPr>
              <a:lnSpc>
                <a:spcPct val="90000"/>
              </a:lnSpc>
              <a:buFont typeface="Arial" panose="020B0604020202020204" pitchFamily="34" charset="0"/>
              <a:buChar char="•"/>
            </a:pPr>
            <a:r>
              <a:rPr lang="en-US" sz="1500" b="0" i="0" dirty="0">
                <a:solidFill>
                  <a:schemeClr val="tx1"/>
                </a:solidFill>
                <a:effectLst/>
                <a:latin typeface="Söhne"/>
              </a:rPr>
              <a:t>A portion of the financing will be allocated to R&amp;D activities to keep pace with the latest industry technologies and innovations. This is intended to enhance product quality and maintain a competitive edge.</a:t>
            </a:r>
            <a:endParaRPr lang="tr-TR" sz="1500" b="0" i="0" dirty="0">
              <a:solidFill>
                <a:schemeClr val="tx1"/>
              </a:solidFill>
              <a:effectLst/>
              <a:latin typeface="Söhne"/>
            </a:endParaRPr>
          </a:p>
          <a:p>
            <a:pPr>
              <a:lnSpc>
                <a:spcPct val="90000"/>
              </a:lnSpc>
            </a:pPr>
            <a:r>
              <a:rPr lang="en-US" sz="1500" b="1" i="0" dirty="0">
                <a:solidFill>
                  <a:schemeClr val="tx1"/>
                </a:solidFill>
                <a:effectLst/>
                <a:latin typeface="Söhne"/>
              </a:rPr>
              <a:t>Repayment Plan:</a:t>
            </a:r>
            <a:endParaRPr lang="en-US" sz="1500" b="0" i="0" dirty="0">
              <a:solidFill>
                <a:schemeClr val="tx1"/>
              </a:solidFill>
              <a:effectLst/>
              <a:latin typeface="Söhne"/>
            </a:endParaRPr>
          </a:p>
          <a:p>
            <a:pPr>
              <a:lnSpc>
                <a:spcPct val="90000"/>
              </a:lnSpc>
              <a:buFont typeface="Arial" panose="020B0604020202020204" pitchFamily="34" charset="0"/>
              <a:buChar char="•"/>
            </a:pPr>
            <a:r>
              <a:rPr lang="en-US" sz="1500" b="0" i="0" dirty="0">
                <a:solidFill>
                  <a:schemeClr val="tx1"/>
                </a:solidFill>
                <a:effectLst/>
                <a:latin typeface="Söhne"/>
              </a:rPr>
              <a:t>Repayment of the financing will be determined based on income projections and structured in a manner compatible with the financial health of the business.</a:t>
            </a:r>
          </a:p>
          <a:p>
            <a:pPr marL="0" indent="0">
              <a:lnSpc>
                <a:spcPct val="90000"/>
              </a:lnSpc>
              <a:buNone/>
            </a:pPr>
            <a:endParaRPr lang="en-US" sz="1200" b="0" i="0" dirty="0">
              <a:solidFill>
                <a:schemeClr val="tx1"/>
              </a:solidFill>
              <a:effectLst/>
              <a:latin typeface="Söhne"/>
            </a:endParaRPr>
          </a:p>
          <a:p>
            <a:pPr marL="0" indent="0">
              <a:lnSpc>
                <a:spcPct val="90000"/>
              </a:lnSpc>
              <a:buNone/>
            </a:pPr>
            <a:endParaRPr lang="en-US" sz="1200" b="0" i="0" dirty="0">
              <a:solidFill>
                <a:schemeClr val="tx1"/>
              </a:solidFill>
              <a:effectLst/>
              <a:latin typeface="Söhne"/>
            </a:endParaRPr>
          </a:p>
          <a:p>
            <a:pPr>
              <a:lnSpc>
                <a:spcPct val="90000"/>
              </a:lnSpc>
            </a:pPr>
            <a:endParaRPr lang="tr-TR" sz="1200" dirty="0">
              <a:solidFill>
                <a:schemeClr val="tx1"/>
              </a:solidFill>
            </a:endParaRPr>
          </a:p>
        </p:txBody>
      </p:sp>
      <p:pic>
        <p:nvPicPr>
          <p:cNvPr id="11" name="Resim 10" descr="kırpıntı çizim, çizgi film, tasarım, çizim içeren bir resim&#10;&#10;Açıklama otomatik olarak oluşturuldu">
            <a:extLst>
              <a:ext uri="{FF2B5EF4-FFF2-40B4-BE49-F238E27FC236}">
                <a16:creationId xmlns:a16="http://schemas.microsoft.com/office/drawing/2014/main" id="{4A3A4993-D0C6-B524-2534-196601A7C0CC}"/>
              </a:ext>
            </a:extLst>
          </p:cNvPr>
          <p:cNvPicPr>
            <a:picLocks noChangeAspect="1"/>
          </p:cNvPicPr>
          <p:nvPr/>
        </p:nvPicPr>
        <p:blipFill rotWithShape="1">
          <a:blip r:embed="rId2">
            <a:extLst>
              <a:ext uri="{28A0092B-C50C-407E-A947-70E740481C1C}">
                <a14:useLocalDpi xmlns:a14="http://schemas.microsoft.com/office/drawing/2010/main" val="0"/>
              </a:ext>
            </a:extLst>
          </a:blip>
          <a:srcRect l="12495" r="37694"/>
          <a:stretch/>
        </p:blipFill>
        <p:spPr>
          <a:xfrm>
            <a:off x="6091916" y="10"/>
            <a:ext cx="6100084" cy="6857990"/>
          </a:xfrm>
          <a:prstGeom prst="rect">
            <a:avLst/>
          </a:prstGeom>
        </p:spPr>
      </p:pic>
    </p:spTree>
    <p:extLst>
      <p:ext uri="{BB962C8B-B14F-4D97-AF65-F5344CB8AC3E}">
        <p14:creationId xmlns:p14="http://schemas.microsoft.com/office/powerpoint/2010/main" val="1312612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DB6315-9E2B-304E-DB91-A75E743E7559}"/>
              </a:ext>
            </a:extLst>
          </p:cNvPr>
          <p:cNvSpPr>
            <a:spLocks noGrp="1"/>
          </p:cNvSpPr>
          <p:nvPr>
            <p:ph type="title"/>
          </p:nvPr>
        </p:nvSpPr>
        <p:spPr>
          <a:xfrm>
            <a:off x="1640156" y="750859"/>
            <a:ext cx="8911687" cy="1280890"/>
          </a:xfrm>
        </p:spPr>
        <p:txBody>
          <a:bodyPr/>
          <a:lstStyle/>
          <a:p>
            <a:r>
              <a:rPr lang="tr-TR" dirty="0" err="1"/>
              <a:t>Conclusion</a:t>
            </a:r>
            <a:endParaRPr lang="tr-TR" dirty="0"/>
          </a:p>
        </p:txBody>
      </p:sp>
      <p:sp>
        <p:nvSpPr>
          <p:cNvPr id="3" name="İçerik Yer Tutucusu 2">
            <a:extLst>
              <a:ext uri="{FF2B5EF4-FFF2-40B4-BE49-F238E27FC236}">
                <a16:creationId xmlns:a16="http://schemas.microsoft.com/office/drawing/2014/main" id="{453EA8F9-52EA-FFED-D62B-55B53632961B}"/>
              </a:ext>
            </a:extLst>
          </p:cNvPr>
          <p:cNvSpPr>
            <a:spLocks noGrp="1"/>
          </p:cNvSpPr>
          <p:nvPr>
            <p:ph idx="1"/>
          </p:nvPr>
        </p:nvSpPr>
        <p:spPr>
          <a:xfrm>
            <a:off x="1529956" y="1771462"/>
            <a:ext cx="8915400" cy="3777622"/>
          </a:xfrm>
        </p:spPr>
        <p:txBody>
          <a:bodyPr/>
          <a:lstStyle/>
          <a:p>
            <a:pPr marL="0" indent="0">
              <a:buNone/>
            </a:pPr>
            <a:r>
              <a:rPr lang="tr-TR" b="0" i="0" dirty="0" err="1">
                <a:solidFill>
                  <a:srgbClr val="374151"/>
                </a:solidFill>
                <a:effectLst/>
                <a:latin typeface="Söhne"/>
              </a:rPr>
              <a:t>Green</a:t>
            </a:r>
            <a:r>
              <a:rPr lang="tr-TR" b="0" i="0" dirty="0">
                <a:solidFill>
                  <a:srgbClr val="374151"/>
                </a:solidFill>
                <a:effectLst/>
                <a:latin typeface="Söhne"/>
              </a:rPr>
              <a:t> </a:t>
            </a:r>
            <a:r>
              <a:rPr lang="tr-TR" b="0" i="0" dirty="0" err="1">
                <a:solidFill>
                  <a:srgbClr val="374151"/>
                </a:solidFill>
                <a:effectLst/>
                <a:latin typeface="Söhne"/>
              </a:rPr>
              <a:t>Pellet</a:t>
            </a:r>
            <a:r>
              <a:rPr lang="tr-TR" b="0" i="0" dirty="0">
                <a:solidFill>
                  <a:srgbClr val="374151"/>
                </a:solidFill>
                <a:effectLst/>
                <a:latin typeface="Söhne"/>
              </a:rPr>
              <a:t> </a:t>
            </a:r>
            <a:r>
              <a:rPr lang="tr-TR" b="0" i="0" dirty="0" err="1">
                <a:solidFill>
                  <a:srgbClr val="374151"/>
                </a:solidFill>
                <a:effectLst/>
                <a:latin typeface="Söhne"/>
              </a:rPr>
              <a:t>Fuel</a:t>
            </a:r>
            <a:r>
              <a:rPr lang="tr-TR" b="0" i="0" dirty="0">
                <a:solidFill>
                  <a:srgbClr val="374151"/>
                </a:solidFill>
                <a:effectLst/>
                <a:latin typeface="Söhne"/>
              </a:rPr>
              <a:t>(GPF) </a:t>
            </a:r>
            <a:r>
              <a:rPr lang="en-US" b="0" i="0" dirty="0">
                <a:solidFill>
                  <a:srgbClr val="374151"/>
                </a:solidFill>
                <a:effectLst/>
                <a:latin typeface="Söhne"/>
              </a:rPr>
              <a:t>is dedicated to becoming a leading player in the pellet fuel industry, addressing the increasing demand for sustainable energy solutions. With a focus on quality, sustainability, and innovation, we are confident that our business plan will position us for success in the evolving renewable energy landscape.</a:t>
            </a:r>
            <a:endParaRPr lang="tr-TR" dirty="0"/>
          </a:p>
        </p:txBody>
      </p:sp>
    </p:spTree>
    <p:extLst>
      <p:ext uri="{BB962C8B-B14F-4D97-AF65-F5344CB8AC3E}">
        <p14:creationId xmlns:p14="http://schemas.microsoft.com/office/powerpoint/2010/main" val="3271462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749AFC-D5B6-4065-8733-B4F5D9954CA1}"/>
              </a:ext>
            </a:extLst>
          </p:cNvPr>
          <p:cNvSpPr>
            <a:spLocks noGrp="1"/>
          </p:cNvSpPr>
          <p:nvPr>
            <p:ph type="title"/>
          </p:nvPr>
        </p:nvSpPr>
        <p:spPr>
          <a:xfrm>
            <a:off x="1640156" y="995302"/>
            <a:ext cx="8911687" cy="1280890"/>
          </a:xfrm>
        </p:spPr>
        <p:txBody>
          <a:bodyPr/>
          <a:lstStyle/>
          <a:p>
            <a:pPr algn="ctr"/>
            <a:r>
              <a:rPr lang="tr-TR" dirty="0" err="1"/>
              <a:t>Thank</a:t>
            </a:r>
            <a:r>
              <a:rPr lang="tr-TR" dirty="0"/>
              <a:t> </a:t>
            </a:r>
            <a:r>
              <a:rPr lang="tr-TR" dirty="0" err="1"/>
              <a:t>you</a:t>
            </a:r>
            <a:r>
              <a:rPr lang="tr-TR" dirty="0"/>
              <a:t> </a:t>
            </a:r>
            <a:r>
              <a:rPr lang="tr-TR" dirty="0" err="1"/>
              <a:t>for</a:t>
            </a:r>
            <a:r>
              <a:rPr lang="tr-TR" dirty="0"/>
              <a:t> </a:t>
            </a:r>
            <a:r>
              <a:rPr lang="tr-TR" dirty="0" err="1"/>
              <a:t>listening</a:t>
            </a:r>
            <a:r>
              <a:rPr lang="tr-TR" dirty="0"/>
              <a:t> us</a:t>
            </a:r>
            <a:br>
              <a:rPr lang="tr-TR" dirty="0"/>
            </a:br>
            <a:endParaRPr lang="tr-TR" dirty="0"/>
          </a:p>
        </p:txBody>
      </p:sp>
      <p:sp>
        <p:nvSpPr>
          <p:cNvPr id="3" name="İçerik Yer Tutucusu 2">
            <a:extLst>
              <a:ext uri="{FF2B5EF4-FFF2-40B4-BE49-F238E27FC236}">
                <a16:creationId xmlns:a16="http://schemas.microsoft.com/office/drawing/2014/main" id="{D2BA04AE-8142-3B23-C425-62C6AC20C8AE}"/>
              </a:ext>
            </a:extLst>
          </p:cNvPr>
          <p:cNvSpPr>
            <a:spLocks noGrp="1"/>
          </p:cNvSpPr>
          <p:nvPr>
            <p:ph idx="1"/>
          </p:nvPr>
        </p:nvSpPr>
        <p:spPr>
          <a:xfrm>
            <a:off x="1448475" y="2085076"/>
            <a:ext cx="8915400" cy="3777622"/>
          </a:xfrm>
        </p:spPr>
        <p:txBody>
          <a:bodyPr>
            <a:normAutofit/>
          </a:bodyPr>
          <a:lstStyle/>
          <a:p>
            <a:pPr marL="0" indent="0" algn="ctr">
              <a:buNone/>
            </a:pPr>
            <a:r>
              <a:rPr lang="tr-TR" sz="2500" b="1" dirty="0" err="1"/>
              <a:t>Green</a:t>
            </a:r>
            <a:r>
              <a:rPr lang="tr-TR" sz="2500" b="1" dirty="0"/>
              <a:t> </a:t>
            </a:r>
            <a:r>
              <a:rPr lang="tr-TR" sz="2500" b="1" dirty="0" err="1"/>
              <a:t>Pellet</a:t>
            </a:r>
            <a:r>
              <a:rPr lang="tr-TR" sz="2500" b="1" dirty="0"/>
              <a:t> </a:t>
            </a:r>
            <a:r>
              <a:rPr lang="tr-TR" sz="2500" b="1" dirty="0" err="1"/>
              <a:t>Fuel</a:t>
            </a:r>
            <a:r>
              <a:rPr lang="tr-TR" sz="2500" b="1" dirty="0"/>
              <a:t> (GPF)</a:t>
            </a:r>
          </a:p>
          <a:p>
            <a:pPr marL="0" indent="0" algn="ctr">
              <a:buNone/>
            </a:pPr>
            <a:endParaRPr lang="tr-TR" sz="2500" b="1" dirty="0"/>
          </a:p>
        </p:txBody>
      </p:sp>
      <p:pic>
        <p:nvPicPr>
          <p:cNvPr id="4" name="Resim 3" descr="yazı tipi, metin, tipografi, grafik içeren bir resim&#10;&#10;Açıklama otomatik olarak oluşturuldu">
            <a:extLst>
              <a:ext uri="{FF2B5EF4-FFF2-40B4-BE49-F238E27FC236}">
                <a16:creationId xmlns:a16="http://schemas.microsoft.com/office/drawing/2014/main" id="{C07A052F-A0AC-8804-9EE0-931B1E743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534" y="2879168"/>
            <a:ext cx="3405281" cy="3405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7911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1794897" y="624110"/>
            <a:ext cx="9712998" cy="1280890"/>
          </a:xfrm>
        </p:spPr>
        <p:txBody>
          <a:bodyPr>
            <a:normAutofit/>
          </a:bodyPr>
          <a:lstStyle/>
          <a:p>
            <a:r>
              <a:rPr lang="tr-TR">
                <a:effectLst>
                  <a:outerShdw blurRad="38100" dist="38100" dir="2700000" algn="tl">
                    <a:srgbClr val="000000">
                      <a:alpha val="43137"/>
                    </a:srgbClr>
                  </a:outerShdw>
                </a:effectLst>
              </a:rPr>
              <a:t>PROBLEM– GPF</a:t>
            </a:r>
            <a:endParaRPr lang="en-GB">
              <a:effectLst>
                <a:outerShdw blurRad="38100" dist="38100" dir="2700000" algn="tl">
                  <a:srgbClr val="000000">
                    <a:alpha val="43137"/>
                  </a:srgbClr>
                </a:outerShdw>
              </a:effectLst>
            </a:endParaRPr>
          </a:p>
        </p:txBody>
      </p:sp>
      <p:graphicFrame>
        <p:nvGraphicFramePr>
          <p:cNvPr id="5" name="İçerik Yer Tutucusu 2">
            <a:extLst>
              <a:ext uri="{FF2B5EF4-FFF2-40B4-BE49-F238E27FC236}">
                <a16:creationId xmlns:a16="http://schemas.microsoft.com/office/drawing/2014/main" id="{6A43C466-BB2D-D3B3-D040-6C27752B43E8}"/>
              </a:ext>
            </a:extLst>
          </p:cNvPr>
          <p:cNvGraphicFramePr>
            <a:graphicFrameLocks noGrp="1"/>
          </p:cNvGraphicFramePr>
          <p:nvPr>
            <p:ph idx="1"/>
            <p:extLst>
              <p:ext uri="{D42A27DB-BD31-4B8C-83A1-F6EECF244321}">
                <p14:modId xmlns:p14="http://schemas.microsoft.com/office/powerpoint/2010/main" val="1591639721"/>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517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bulb on green grass">
            <a:extLst>
              <a:ext uri="{FF2B5EF4-FFF2-40B4-BE49-F238E27FC236}">
                <a16:creationId xmlns:a16="http://schemas.microsoft.com/office/drawing/2014/main" id="{624B46E3-2898-B792-E93E-2C52716F0CFC}"/>
              </a:ext>
            </a:extLst>
          </p:cNvPr>
          <p:cNvPicPr>
            <a:picLocks noChangeAspect="1"/>
          </p:cNvPicPr>
          <p:nvPr/>
        </p:nvPicPr>
        <p:blipFill rotWithShape="1">
          <a:blip r:embed="rId2">
            <a:alphaModFix amt="35000"/>
          </a:blip>
          <a:srcRect t="3272" b="12459"/>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1790E207-1657-C9AD-4781-F618CB946A9D}"/>
              </a:ext>
            </a:extLst>
          </p:cNvPr>
          <p:cNvSpPr>
            <a:spLocks noGrp="1"/>
          </p:cNvSpPr>
          <p:nvPr>
            <p:ph type="title"/>
          </p:nvPr>
        </p:nvSpPr>
        <p:spPr/>
        <p:txBody>
          <a:bodyPr>
            <a:normAutofit/>
          </a:bodyPr>
          <a:lstStyle/>
          <a:p>
            <a:r>
              <a:rPr lang="tr-TR">
                <a:solidFill>
                  <a:schemeClr val="tx2"/>
                </a:solidFill>
              </a:rPr>
              <a:t>SOLUTİON</a:t>
            </a:r>
          </a:p>
        </p:txBody>
      </p:sp>
      <p:sp>
        <p:nvSpPr>
          <p:cNvPr id="3" name="İçerik Yer Tutucusu 2">
            <a:extLst>
              <a:ext uri="{FF2B5EF4-FFF2-40B4-BE49-F238E27FC236}">
                <a16:creationId xmlns:a16="http://schemas.microsoft.com/office/drawing/2014/main" id="{69EBE6AB-A074-A69A-2CBF-2057DB2D391D}"/>
              </a:ext>
            </a:extLst>
          </p:cNvPr>
          <p:cNvSpPr>
            <a:spLocks noGrp="1"/>
          </p:cNvSpPr>
          <p:nvPr>
            <p:ph idx="1"/>
          </p:nvPr>
        </p:nvSpPr>
        <p:spPr/>
        <p:txBody>
          <a:bodyPr>
            <a:normAutofit/>
          </a:bodyPr>
          <a:lstStyle/>
          <a:p>
            <a:r>
              <a:rPr lang="en-US" dirty="0"/>
              <a:t>While looking for a project topic in our senior year at university, we started to examine the problems experienced in the energy sector. When we started researching the issues, we realized that people were using too much non-renewable energy. For this reason, we thought of producing pellet fuel as an alternative to wood and coal, which are non-renewable energy sources, and planned to use vegetable waste while producing it. In this way, people will move away from using coal and wood, and at the same time, we will save nature from vegetable waste. In addition, the name of the brand we established consists of the initials of green pellet energy.</a:t>
            </a:r>
            <a:endParaRPr lang="tr-TR" dirty="0"/>
          </a:p>
        </p:txBody>
      </p:sp>
    </p:spTree>
    <p:extLst>
      <p:ext uri="{BB962C8B-B14F-4D97-AF65-F5344CB8AC3E}">
        <p14:creationId xmlns:p14="http://schemas.microsoft.com/office/powerpoint/2010/main" val="27544342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1742AF5D-F720-194A-FBE8-BC97232D561A}"/>
              </a:ext>
            </a:extLst>
          </p:cNvPr>
          <p:cNvSpPr/>
          <p:nvPr/>
        </p:nvSpPr>
        <p:spPr>
          <a:xfrm>
            <a:off x="1445134" y="1104900"/>
            <a:ext cx="9108566" cy="923924"/>
          </a:xfrm>
          <a:prstGeom prst="rect">
            <a:avLst/>
          </a:prstGeom>
        </p:spPr>
        <p:txBody>
          <a:bodyPr vert="horz" lIns="91440" tIns="27432" rIns="91440" bIns="45720" rtlCol="0" anchor="b">
            <a:normAutofit/>
          </a:bodyPr>
          <a:lstStyle/>
          <a:p>
            <a:pPr marL="0" indent="0">
              <a:lnSpc>
                <a:spcPct val="90000"/>
              </a:lnSpc>
              <a:spcBef>
                <a:spcPct val="0"/>
              </a:spcBef>
              <a:spcAft>
                <a:spcPts val="600"/>
              </a:spcAft>
            </a:pPr>
            <a:r>
              <a:rPr lang="tr-TR" sz="5400" b="1" spc="-50" dirty="0">
                <a:solidFill>
                  <a:schemeClr val="accent1"/>
                </a:solidFill>
                <a:effectLst>
                  <a:outerShdw blurRad="38100" dist="38100" dir="2700000" algn="tl">
                    <a:srgbClr val="000000">
                      <a:alpha val="43137"/>
                    </a:srgbClr>
                  </a:outerShdw>
                </a:effectLst>
                <a:latin typeface="+mj-lt"/>
                <a:ea typeface="+mj-ea"/>
                <a:cs typeface="+mj-cs"/>
              </a:rPr>
              <a:t>GPF</a:t>
            </a:r>
            <a:r>
              <a:rPr lang="en-US" sz="5400" b="1" spc="-50" dirty="0">
                <a:solidFill>
                  <a:schemeClr val="accent1"/>
                </a:solidFill>
                <a:effectLst>
                  <a:outerShdw blurRad="38100" dist="38100" dir="2700000" algn="tl">
                    <a:srgbClr val="000000">
                      <a:alpha val="43137"/>
                    </a:srgbClr>
                  </a:outerShdw>
                </a:effectLst>
                <a:latin typeface="+mj-lt"/>
                <a:ea typeface="+mj-ea"/>
                <a:cs typeface="+mj-cs"/>
              </a:rPr>
              <a:t> COMPANY LOGO</a:t>
            </a:r>
          </a:p>
        </p:txBody>
      </p:sp>
      <p:sp>
        <p:nvSpPr>
          <p:cNvPr id="7" name="Metin kutusu 6">
            <a:extLst>
              <a:ext uri="{FF2B5EF4-FFF2-40B4-BE49-F238E27FC236}">
                <a16:creationId xmlns:a16="http://schemas.microsoft.com/office/drawing/2014/main" id="{38598B9D-B764-DC10-DDB3-C3459A94D0CB}"/>
              </a:ext>
            </a:extLst>
          </p:cNvPr>
          <p:cNvSpPr txBox="1"/>
          <p:nvPr/>
        </p:nvSpPr>
        <p:spPr>
          <a:xfrm>
            <a:off x="3050498" y="3240586"/>
            <a:ext cx="6100996" cy="369332"/>
          </a:xfrm>
          <a:prstGeom prst="rect">
            <a:avLst/>
          </a:prstGeom>
          <a:noFill/>
        </p:spPr>
        <p:txBody>
          <a:bodyPr wrap="square">
            <a:spAutoFit/>
          </a:bodyPr>
          <a:lstStyle/>
          <a:p>
            <a:endParaRPr lang="tr-TR" dirty="0"/>
          </a:p>
        </p:txBody>
      </p:sp>
      <p:pic>
        <p:nvPicPr>
          <p:cNvPr id="11" name="Resim 10" descr="yazı tipi, metin, tipografi, grafik içeren bir resim&#10;&#10;Açıklama otomatik olarak oluşturuldu">
            <a:extLst>
              <a:ext uri="{FF2B5EF4-FFF2-40B4-BE49-F238E27FC236}">
                <a16:creationId xmlns:a16="http://schemas.microsoft.com/office/drawing/2014/main" id="{1A8A1F62-4836-67D8-0062-B43E96406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5046" y="2481262"/>
            <a:ext cx="3405281" cy="34052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0632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1" name="Rectangle 2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DC06DF3-E6A2-2D3D-C960-7E359D1E417C}"/>
              </a:ext>
            </a:extLst>
          </p:cNvPr>
          <p:cNvSpPr txBox="1"/>
          <p:nvPr/>
        </p:nvSpPr>
        <p:spPr>
          <a:xfrm>
            <a:off x="1794897" y="624110"/>
            <a:ext cx="9712998" cy="1280890"/>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tx1">
                    <a:lumMod val="85000"/>
                    <a:lumOff val="15000"/>
                  </a:schemeClr>
                </a:solidFill>
                <a:effectLst>
                  <a:outerShdw blurRad="38100" dist="38100" dir="2700000" algn="tl">
                    <a:srgbClr val="000000">
                      <a:alpha val="43137"/>
                    </a:srgbClr>
                  </a:outerShdw>
                </a:effectLst>
                <a:latin typeface="+mj-lt"/>
                <a:ea typeface="+mj-ea"/>
                <a:cs typeface="+mj-cs"/>
              </a:rPr>
              <a:t>OPPORTUNITY AND TARGET MARKET</a:t>
            </a:r>
            <a:endParaRPr lang="en-US" sz="3600" dirty="0">
              <a:solidFill>
                <a:schemeClr val="tx1">
                  <a:lumMod val="85000"/>
                  <a:lumOff val="15000"/>
                </a:schemeClr>
              </a:solidFill>
              <a:latin typeface="+mj-lt"/>
              <a:ea typeface="+mj-ea"/>
              <a:cs typeface="+mj-cs"/>
            </a:endParaRPr>
          </a:p>
        </p:txBody>
      </p:sp>
      <p:sp>
        <p:nvSpPr>
          <p:cNvPr id="42" name="Rectangle 3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4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graphicFrame>
        <p:nvGraphicFramePr>
          <p:cNvPr id="5" name="İçerik Yer Tutucusu 2">
            <a:extLst>
              <a:ext uri="{FF2B5EF4-FFF2-40B4-BE49-F238E27FC236}">
                <a16:creationId xmlns:a16="http://schemas.microsoft.com/office/drawing/2014/main" id="{923ABC99-A5D5-6645-1708-809D65D77D3E}"/>
              </a:ext>
            </a:extLst>
          </p:cNvPr>
          <p:cNvGraphicFramePr>
            <a:graphicFrameLocks noGrp="1"/>
          </p:cNvGraphicFramePr>
          <p:nvPr>
            <p:ph idx="1"/>
            <p:extLst>
              <p:ext uri="{D42A27DB-BD31-4B8C-83A1-F6EECF244321}">
                <p14:modId xmlns:p14="http://schemas.microsoft.com/office/powerpoint/2010/main" val="329414905"/>
              </p:ext>
            </p:extLst>
          </p:nvPr>
        </p:nvGraphicFramePr>
        <p:xfrm>
          <a:off x="1794897" y="1905001"/>
          <a:ext cx="8987404" cy="3971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853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68" name="Rectangle 2067">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2052" name="Picture 4" descr="İleri Mekatronik Pelet Yakıt 15 kg Fiyatı - Taksit Seçenekleri">
            <a:extLst>
              <a:ext uri="{FF2B5EF4-FFF2-40B4-BE49-F238E27FC236}">
                <a16:creationId xmlns:a16="http://schemas.microsoft.com/office/drawing/2014/main" id="{24640984-BAC9-B77B-5256-D8163741AE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00" t="3563" r="19723" b="3835"/>
          <a:stretch/>
        </p:blipFill>
        <p:spPr bwMode="auto">
          <a:xfrm>
            <a:off x="7913077" y="-1"/>
            <a:ext cx="4278923" cy="6858001"/>
          </a:xfrm>
          <a:prstGeom prst="rect">
            <a:avLst/>
          </a:prstGeom>
          <a:noFill/>
          <a:extLst>
            <a:ext uri="{909E8E84-426E-40DD-AFC4-6F175D3DCCD1}">
              <a14:hiddenFill xmlns:a14="http://schemas.microsoft.com/office/drawing/2010/main">
                <a:solidFill>
                  <a:srgbClr val="FFFFFF"/>
                </a:solidFill>
              </a14:hiddenFill>
            </a:ext>
          </a:extLst>
        </p:spPr>
      </p:pic>
      <p:sp>
        <p:nvSpPr>
          <p:cNvPr id="2070"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Başlık 1">
            <a:extLst>
              <a:ext uri="{FF2B5EF4-FFF2-40B4-BE49-F238E27FC236}">
                <a16:creationId xmlns:a16="http://schemas.microsoft.com/office/drawing/2014/main" id="{A4CB6B42-CA08-A193-F446-EC1051E93076}"/>
              </a:ext>
            </a:extLst>
          </p:cNvPr>
          <p:cNvSpPr>
            <a:spLocks noGrp="1"/>
          </p:cNvSpPr>
          <p:nvPr>
            <p:ph type="title"/>
          </p:nvPr>
        </p:nvSpPr>
        <p:spPr>
          <a:xfrm>
            <a:off x="541867" y="787400"/>
            <a:ext cx="7145866" cy="778933"/>
          </a:xfrm>
        </p:spPr>
        <p:txBody>
          <a:bodyPr anchor="ctr">
            <a:normAutofit/>
          </a:bodyPr>
          <a:lstStyle/>
          <a:p>
            <a:r>
              <a:rPr lang="tr-TR" sz="3200">
                <a:solidFill>
                  <a:srgbClr val="FEFFFF"/>
                </a:solidFill>
              </a:rPr>
              <a:t>TECHNOLOGY</a:t>
            </a:r>
          </a:p>
        </p:txBody>
      </p:sp>
      <p:sp>
        <p:nvSpPr>
          <p:cNvPr id="3" name="İçerik Yer Tutucusu 2">
            <a:extLst>
              <a:ext uri="{FF2B5EF4-FFF2-40B4-BE49-F238E27FC236}">
                <a16:creationId xmlns:a16="http://schemas.microsoft.com/office/drawing/2014/main" id="{0588918E-FBF7-F02C-10C8-C5195DCD2AAD}"/>
              </a:ext>
            </a:extLst>
          </p:cNvPr>
          <p:cNvSpPr>
            <a:spLocks noGrp="1"/>
          </p:cNvSpPr>
          <p:nvPr>
            <p:ph idx="1"/>
          </p:nvPr>
        </p:nvSpPr>
        <p:spPr>
          <a:xfrm>
            <a:off x="541866" y="2032000"/>
            <a:ext cx="7145867" cy="3879222"/>
          </a:xfrm>
        </p:spPr>
        <p:txBody>
          <a:bodyPr>
            <a:normAutofit/>
          </a:bodyPr>
          <a:lstStyle/>
          <a:p>
            <a:r>
              <a:rPr lang="en-US" dirty="0">
                <a:solidFill>
                  <a:srgbClr val="FEFFFF"/>
                </a:solidFill>
              </a:rPr>
              <a:t>Raw material preparation: The raw material to be used in pellet production is first dried to reduce its moisture content below 10%. Then, it is pulverized by grinding.</a:t>
            </a:r>
            <a:endParaRPr lang="tr-TR" dirty="0">
              <a:solidFill>
                <a:srgbClr val="FEFFFF"/>
              </a:solidFill>
            </a:endParaRPr>
          </a:p>
          <a:p>
            <a:r>
              <a:rPr lang="en-US" dirty="0">
                <a:solidFill>
                  <a:srgbClr val="FEFFFF"/>
                </a:solidFill>
              </a:rPr>
              <a:t>Pelletizing: The powdered raw material is compressed into pellets under high pressure. This process is usually done in rotary or extruder type presses.</a:t>
            </a:r>
            <a:endParaRPr lang="tr-TR" dirty="0">
              <a:solidFill>
                <a:srgbClr val="FEFFFF"/>
              </a:solidFill>
            </a:endParaRPr>
          </a:p>
          <a:p>
            <a:r>
              <a:rPr lang="en-US" dirty="0">
                <a:solidFill>
                  <a:srgbClr val="FEFFFF"/>
                </a:solidFill>
              </a:rPr>
              <a:t>Packaging: Pellets are usually packaged in 25 kg bags and offered for sale.</a:t>
            </a:r>
            <a:endParaRPr lang="tr-TR" dirty="0">
              <a:solidFill>
                <a:srgbClr val="FEFFFF"/>
              </a:solidFill>
            </a:endParaRPr>
          </a:p>
          <a:p>
            <a:endParaRPr lang="tr-TR" dirty="0">
              <a:solidFill>
                <a:srgbClr val="FEFFFF"/>
              </a:solidFill>
            </a:endParaRPr>
          </a:p>
          <a:p>
            <a:endParaRPr lang="tr-TR" dirty="0">
              <a:solidFill>
                <a:srgbClr val="FEFFFF"/>
              </a:solidFill>
            </a:endParaRPr>
          </a:p>
        </p:txBody>
      </p:sp>
    </p:spTree>
    <p:extLst>
      <p:ext uri="{BB962C8B-B14F-4D97-AF65-F5344CB8AC3E}">
        <p14:creationId xmlns:p14="http://schemas.microsoft.com/office/powerpoint/2010/main" val="188549877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5" name="Picture 4" descr="Fumes from a powerplant chimney">
            <a:extLst>
              <a:ext uri="{FF2B5EF4-FFF2-40B4-BE49-F238E27FC236}">
                <a16:creationId xmlns:a16="http://schemas.microsoft.com/office/drawing/2014/main" id="{14558060-BA1C-2435-3E59-C7727DB94C58}"/>
              </a:ext>
            </a:extLst>
          </p:cNvPr>
          <p:cNvPicPr>
            <a:picLocks noChangeAspect="1"/>
          </p:cNvPicPr>
          <p:nvPr/>
        </p:nvPicPr>
        <p:blipFill rotWithShape="1">
          <a:blip r:embed="rId2"/>
          <a:srcRect l="29011" r="31989"/>
          <a:stretch/>
        </p:blipFill>
        <p:spPr>
          <a:xfrm>
            <a:off x="8229598" y="10"/>
            <a:ext cx="3962401" cy="6857990"/>
          </a:xfrm>
          <a:prstGeom prst="rect">
            <a:avLst/>
          </a:prstGeom>
        </p:spPr>
      </p:pic>
      <p:sp>
        <p:nvSpPr>
          <p:cNvPr id="13"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Başlık 1">
            <a:extLst>
              <a:ext uri="{FF2B5EF4-FFF2-40B4-BE49-F238E27FC236}">
                <a16:creationId xmlns:a16="http://schemas.microsoft.com/office/drawing/2014/main" id="{0E011E0A-D2AD-3EBF-6349-E73E2371BF1B}"/>
              </a:ext>
            </a:extLst>
          </p:cNvPr>
          <p:cNvSpPr>
            <a:spLocks noGrp="1"/>
          </p:cNvSpPr>
          <p:nvPr>
            <p:ph type="title"/>
          </p:nvPr>
        </p:nvSpPr>
        <p:spPr>
          <a:xfrm>
            <a:off x="541867" y="787400"/>
            <a:ext cx="7145866" cy="778933"/>
          </a:xfrm>
        </p:spPr>
        <p:txBody>
          <a:bodyPr anchor="ctr">
            <a:normAutofit/>
          </a:bodyPr>
          <a:lstStyle/>
          <a:p>
            <a:r>
              <a:rPr lang="tr-TR" sz="3200">
                <a:solidFill>
                  <a:srgbClr val="FEFFFF"/>
                </a:solidFill>
              </a:rPr>
              <a:t>COMPATITION</a:t>
            </a:r>
          </a:p>
        </p:txBody>
      </p:sp>
      <p:sp>
        <p:nvSpPr>
          <p:cNvPr id="3" name="İçerik Yer Tutucusu 2">
            <a:extLst>
              <a:ext uri="{FF2B5EF4-FFF2-40B4-BE49-F238E27FC236}">
                <a16:creationId xmlns:a16="http://schemas.microsoft.com/office/drawing/2014/main" id="{A620E13F-970B-EE49-E0A6-EFAD276BE562}"/>
              </a:ext>
            </a:extLst>
          </p:cNvPr>
          <p:cNvSpPr>
            <a:spLocks noGrp="1"/>
          </p:cNvSpPr>
          <p:nvPr>
            <p:ph idx="1"/>
          </p:nvPr>
        </p:nvSpPr>
        <p:spPr>
          <a:xfrm>
            <a:off x="541866" y="2032000"/>
            <a:ext cx="7145867" cy="3879222"/>
          </a:xfrm>
        </p:spPr>
        <p:txBody>
          <a:bodyPr>
            <a:normAutofit/>
          </a:bodyPr>
          <a:lstStyle/>
          <a:p>
            <a:pPr>
              <a:lnSpc>
                <a:spcPct val="90000"/>
              </a:lnSpc>
            </a:pPr>
            <a:r>
              <a:rPr lang="en-US">
                <a:solidFill>
                  <a:srgbClr val="FEFFFF"/>
                </a:solidFill>
              </a:rPr>
              <a:t>Pellet fuel is a fuel used in heating, electricity generation and industrial plants. Therefore, it is in competition with other fuels.</a:t>
            </a:r>
            <a:endParaRPr lang="tr-TR">
              <a:solidFill>
                <a:srgbClr val="FEFFFF"/>
              </a:solidFill>
            </a:endParaRPr>
          </a:p>
          <a:p>
            <a:pPr>
              <a:lnSpc>
                <a:spcPct val="90000"/>
              </a:lnSpc>
            </a:pPr>
            <a:r>
              <a:rPr lang="en-US">
                <a:solidFill>
                  <a:srgbClr val="FEFFFF"/>
                </a:solidFill>
              </a:rPr>
              <a:t>The most important competitive advantages of pellet fuel are:</a:t>
            </a:r>
            <a:endParaRPr lang="tr-TR">
              <a:solidFill>
                <a:srgbClr val="FEFFFF"/>
              </a:solidFill>
            </a:endParaRPr>
          </a:p>
          <a:p>
            <a:pPr>
              <a:lnSpc>
                <a:spcPct val="90000"/>
              </a:lnSpc>
            </a:pPr>
            <a:r>
              <a:rPr lang="en-US">
                <a:solidFill>
                  <a:srgbClr val="FEFFFF"/>
                </a:solidFill>
              </a:rPr>
              <a:t>High energy density: The energy density of pellet fuel is higher than other solid fuels such as coal and wood. Therefore, storage and transportation costs are lower.</a:t>
            </a:r>
            <a:endParaRPr lang="tr-TR">
              <a:solidFill>
                <a:srgbClr val="FEFFFF"/>
              </a:solidFill>
            </a:endParaRPr>
          </a:p>
          <a:p>
            <a:pPr>
              <a:lnSpc>
                <a:spcPct val="90000"/>
              </a:lnSpc>
            </a:pPr>
            <a:r>
              <a:rPr lang="en-US">
                <a:solidFill>
                  <a:srgbClr val="FEFFFF"/>
                </a:solidFill>
              </a:rPr>
              <a:t>Clean combustion: Emissions from the combustion of pellet fuel are lower than other solid fuels such as coal and wood. Therefore, it is an environmentally friendly fuel.</a:t>
            </a:r>
            <a:endParaRPr lang="tr-TR">
              <a:solidFill>
                <a:srgbClr val="FEFFFF"/>
              </a:solidFill>
            </a:endParaRPr>
          </a:p>
          <a:p>
            <a:pPr>
              <a:lnSpc>
                <a:spcPct val="90000"/>
              </a:lnSpc>
            </a:pPr>
            <a:r>
              <a:rPr lang="en-US">
                <a:solidFill>
                  <a:srgbClr val="FEFFFF"/>
                </a:solidFill>
              </a:rPr>
              <a:t>Automatic combustion: Pellet fuel can be burned automatically. Therefore, it is easy and safe to use.</a:t>
            </a:r>
            <a:endParaRPr lang="tr-TR">
              <a:solidFill>
                <a:srgbClr val="FEFFFF"/>
              </a:solidFill>
            </a:endParaRPr>
          </a:p>
        </p:txBody>
      </p:sp>
    </p:spTree>
    <p:extLst>
      <p:ext uri="{BB962C8B-B14F-4D97-AF65-F5344CB8AC3E}">
        <p14:creationId xmlns:p14="http://schemas.microsoft.com/office/powerpoint/2010/main" val="335077538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CC783856-8461-4835-BA44-920E6C869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7" name="Rectangle 1036">
            <a:extLst>
              <a:ext uri="{FF2B5EF4-FFF2-40B4-BE49-F238E27FC236}">
                <a16:creationId xmlns:a16="http://schemas.microsoft.com/office/drawing/2014/main" id="{E2E661FD-4AC2-4B06-96AD-4CFA2ECAC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0758"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030" name="Picture 6" descr="Natural Gas">
            <a:extLst>
              <a:ext uri="{FF2B5EF4-FFF2-40B4-BE49-F238E27FC236}">
                <a16:creationId xmlns:a16="http://schemas.microsoft.com/office/drawing/2014/main" id="{0E485870-C92E-F47A-BE45-73F6794EBC4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253" b="8899"/>
          <a:stretch/>
        </p:blipFill>
        <p:spPr bwMode="auto">
          <a:xfrm>
            <a:off x="8229598" y="10"/>
            <a:ext cx="3962402" cy="2254042"/>
          </a:xfrm>
          <a:prstGeom prst="rect">
            <a:avLst/>
          </a:prstGeom>
          <a:noFill/>
          <a:extLst>
            <a:ext uri="{909E8E84-426E-40DD-AFC4-6F175D3DCCD1}">
              <a14:hiddenFill xmlns:a14="http://schemas.microsoft.com/office/drawing/2010/main">
                <a:solidFill>
                  <a:srgbClr val="FFFFFF"/>
                </a:solidFill>
              </a14:hiddenFill>
            </a:ext>
          </a:extLst>
        </p:spPr>
      </p:pic>
      <p:sp>
        <p:nvSpPr>
          <p:cNvPr id="1039" name="Freeform 5">
            <a:extLst>
              <a:ext uri="{FF2B5EF4-FFF2-40B4-BE49-F238E27FC236}">
                <a16:creationId xmlns:a16="http://schemas.microsoft.com/office/drawing/2014/main" id="{0777AFAE-D40D-4FF8-B7D3-D653BD138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Başlık 1">
            <a:extLst>
              <a:ext uri="{FF2B5EF4-FFF2-40B4-BE49-F238E27FC236}">
                <a16:creationId xmlns:a16="http://schemas.microsoft.com/office/drawing/2014/main" id="{5CA01ACB-2706-5997-60A4-3E5913DE76D1}"/>
              </a:ext>
            </a:extLst>
          </p:cNvPr>
          <p:cNvSpPr>
            <a:spLocks noGrp="1"/>
          </p:cNvSpPr>
          <p:nvPr>
            <p:ph type="title"/>
          </p:nvPr>
        </p:nvSpPr>
        <p:spPr>
          <a:xfrm>
            <a:off x="541867" y="787400"/>
            <a:ext cx="7145866" cy="778933"/>
          </a:xfrm>
        </p:spPr>
        <p:txBody>
          <a:bodyPr anchor="ctr">
            <a:normAutofit/>
          </a:bodyPr>
          <a:lstStyle/>
          <a:p>
            <a:r>
              <a:rPr lang="tr-TR" sz="3200">
                <a:solidFill>
                  <a:srgbClr val="FEFFFF"/>
                </a:solidFill>
              </a:rPr>
              <a:t>COMPATITION</a:t>
            </a:r>
          </a:p>
        </p:txBody>
      </p:sp>
      <p:sp>
        <p:nvSpPr>
          <p:cNvPr id="3" name="İçerik Yer Tutucusu 2">
            <a:extLst>
              <a:ext uri="{FF2B5EF4-FFF2-40B4-BE49-F238E27FC236}">
                <a16:creationId xmlns:a16="http://schemas.microsoft.com/office/drawing/2014/main" id="{1AE37F2F-F261-9906-58E4-9B62937A0E5D}"/>
              </a:ext>
            </a:extLst>
          </p:cNvPr>
          <p:cNvSpPr>
            <a:spLocks noGrp="1"/>
          </p:cNvSpPr>
          <p:nvPr>
            <p:ph idx="1"/>
          </p:nvPr>
        </p:nvSpPr>
        <p:spPr>
          <a:xfrm>
            <a:off x="541866" y="2032000"/>
            <a:ext cx="7145867" cy="3879222"/>
          </a:xfrm>
        </p:spPr>
        <p:txBody>
          <a:bodyPr>
            <a:normAutofit/>
          </a:bodyPr>
          <a:lstStyle/>
          <a:p>
            <a:r>
              <a:rPr lang="en-US">
                <a:solidFill>
                  <a:srgbClr val="FEFFFF"/>
                </a:solidFill>
              </a:rPr>
              <a:t>The main competitors of pellet fuel are:</a:t>
            </a:r>
            <a:endParaRPr lang="tr-TR">
              <a:solidFill>
                <a:srgbClr val="FEFFFF"/>
              </a:solidFill>
            </a:endParaRPr>
          </a:p>
          <a:p>
            <a:r>
              <a:rPr lang="en-US">
                <a:solidFill>
                  <a:srgbClr val="FEFFFF"/>
                </a:solidFill>
              </a:rPr>
              <a:t>Coal</a:t>
            </a:r>
            <a:r>
              <a:rPr lang="tr-TR">
                <a:solidFill>
                  <a:srgbClr val="FEFFFF"/>
                </a:solidFill>
              </a:rPr>
              <a:t>:</a:t>
            </a:r>
            <a:r>
              <a:rPr lang="en-US">
                <a:solidFill>
                  <a:srgbClr val="FEFFFF"/>
                </a:solidFill>
              </a:rPr>
              <a:t> Coal has a lower energy density than pellet fuel,</a:t>
            </a:r>
            <a:r>
              <a:rPr lang="tr-TR">
                <a:solidFill>
                  <a:srgbClr val="FEFFFF"/>
                </a:solidFill>
              </a:rPr>
              <a:t> </a:t>
            </a:r>
            <a:r>
              <a:rPr lang="en-US">
                <a:solidFill>
                  <a:srgbClr val="FEFFFF"/>
                </a:solidFill>
              </a:rPr>
              <a:t>but is more widely used. Therefore, it has a lower initial cost than pellet fuel.</a:t>
            </a:r>
            <a:endParaRPr lang="tr-TR">
              <a:solidFill>
                <a:srgbClr val="FEFFFF"/>
              </a:solidFill>
            </a:endParaRPr>
          </a:p>
          <a:p>
            <a:r>
              <a:rPr lang="en-US">
                <a:solidFill>
                  <a:srgbClr val="FEFFFF"/>
                </a:solidFill>
              </a:rPr>
              <a:t>Wood: Wood has a lower energy density than pellet fuel,</a:t>
            </a:r>
            <a:r>
              <a:rPr lang="tr-TR">
                <a:solidFill>
                  <a:srgbClr val="FEFFFF"/>
                </a:solidFill>
              </a:rPr>
              <a:t> </a:t>
            </a:r>
            <a:r>
              <a:rPr lang="en-US">
                <a:solidFill>
                  <a:srgbClr val="FEFFFF"/>
                </a:solidFill>
              </a:rPr>
              <a:t>but is cheaper. Therefore, it has a lower operating cost than pellet fuel.</a:t>
            </a:r>
            <a:endParaRPr lang="tr-TR">
              <a:solidFill>
                <a:srgbClr val="FEFFFF"/>
              </a:solidFill>
            </a:endParaRPr>
          </a:p>
          <a:p>
            <a:r>
              <a:rPr lang="en-US">
                <a:solidFill>
                  <a:srgbClr val="FEFFFF"/>
                </a:solidFill>
              </a:rPr>
              <a:t>Natural gas: Natural gas has a higher energy density than pellet fuel and provides cleaner combustion. However, it has a higher operating cost.</a:t>
            </a:r>
            <a:endParaRPr lang="tr-TR">
              <a:solidFill>
                <a:srgbClr val="FEFFFF"/>
              </a:solidFill>
            </a:endParaRPr>
          </a:p>
        </p:txBody>
      </p:sp>
      <p:pic>
        <p:nvPicPr>
          <p:cNvPr id="1028" name="Picture 4" descr="What Is A Wood Log, Which Type Used For Cabin?">
            <a:extLst>
              <a:ext uri="{FF2B5EF4-FFF2-40B4-BE49-F238E27FC236}">
                <a16:creationId xmlns:a16="http://schemas.microsoft.com/office/drawing/2014/main" id="{50168AFB-9827-AD0C-CDFB-2FA3E3CA8E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0" r="-1" b="-1"/>
          <a:stretch/>
        </p:blipFill>
        <p:spPr bwMode="auto">
          <a:xfrm>
            <a:off x="8229598" y="2252669"/>
            <a:ext cx="3962402" cy="2339346"/>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40">
            <a:extLst>
              <a:ext uri="{FF2B5EF4-FFF2-40B4-BE49-F238E27FC236}">
                <a16:creationId xmlns:a16="http://schemas.microsoft.com/office/drawing/2014/main" id="{22D03238-5937-49EC-890A-BD6EC64229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232648" y="2254053"/>
            <a:ext cx="3959352" cy="2766"/>
          </a:xfrm>
          <a:prstGeom prst="line">
            <a:avLst/>
          </a:prstGeom>
          <a:ln w="50800" cap="flat">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pic>
        <p:nvPicPr>
          <p:cNvPr id="1026" name="Picture 2" descr="Coal - Wikipedia">
            <a:extLst>
              <a:ext uri="{FF2B5EF4-FFF2-40B4-BE49-F238E27FC236}">
                <a16:creationId xmlns:a16="http://schemas.microsoft.com/office/drawing/2014/main" id="{BDAC6411-8BEB-95DA-97ED-EBA9C9C3401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352" b="8079"/>
          <a:stretch/>
        </p:blipFill>
        <p:spPr bwMode="auto">
          <a:xfrm>
            <a:off x="8229598" y="4594782"/>
            <a:ext cx="3962402" cy="2263218"/>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Straight Connector 1042">
            <a:extLst>
              <a:ext uri="{FF2B5EF4-FFF2-40B4-BE49-F238E27FC236}">
                <a16:creationId xmlns:a16="http://schemas.microsoft.com/office/drawing/2014/main" id="{61742E55-F170-46B9-AE1D-139B2C1EEB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232648" y="4594782"/>
            <a:ext cx="3959352" cy="2766"/>
          </a:xfrm>
          <a:prstGeom prst="line">
            <a:avLst/>
          </a:prstGeom>
          <a:ln w="50800" cap="flat">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93960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uman">
  <a:themeElements>
    <a:clrScheme name="Duma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Duma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uma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B972EAB-428D-4E70-B281-70B41627C3C6}">
  <we:reference id="wa200005566" version="3.0.0.1" store="tr-TR" storeType="OMEX"/>
  <we:alternateReferences>
    <we:reference id="wa200005566" version="3.0.0.1"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4904</TotalTime>
  <Words>1902</Words>
  <Application>Microsoft Office PowerPoint</Application>
  <PresentationFormat>Geniş ekran</PresentationFormat>
  <Paragraphs>238</Paragraphs>
  <Slides>25</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25</vt:i4>
      </vt:variant>
    </vt:vector>
  </HeadingPairs>
  <TitlesOfParts>
    <vt:vector size="31" baseType="lpstr">
      <vt:lpstr>Arial</vt:lpstr>
      <vt:lpstr>Century Gothic</vt:lpstr>
      <vt:lpstr>Open Sans</vt:lpstr>
      <vt:lpstr>Söhne</vt:lpstr>
      <vt:lpstr>Wingdings 3</vt:lpstr>
      <vt:lpstr>Duman</vt:lpstr>
      <vt:lpstr>GPF (Green Pellet Fuel)</vt:lpstr>
      <vt:lpstr>CONTENT</vt:lpstr>
      <vt:lpstr>PROBLEM– GPF</vt:lpstr>
      <vt:lpstr>SOLUTİON</vt:lpstr>
      <vt:lpstr>PowerPoint Sunusu</vt:lpstr>
      <vt:lpstr>PowerPoint Sunusu</vt:lpstr>
      <vt:lpstr>TECHNOLOGY</vt:lpstr>
      <vt:lpstr>COMPATITION</vt:lpstr>
      <vt:lpstr>COMPATITION</vt:lpstr>
      <vt:lpstr>MARKETING AND SALES</vt:lpstr>
      <vt:lpstr>MARKETING AND SALES</vt:lpstr>
      <vt:lpstr>Management Team</vt:lpstr>
      <vt:lpstr>Financial Projections </vt:lpstr>
      <vt:lpstr>5-years Investment Cost</vt:lpstr>
      <vt:lpstr>Current Status</vt:lpstr>
      <vt:lpstr>SWOT Analysis</vt:lpstr>
      <vt:lpstr>Business Canvas Model</vt:lpstr>
      <vt:lpstr>Business Canvas Model</vt:lpstr>
      <vt:lpstr>Business Canvas Model</vt:lpstr>
      <vt:lpstr>Business Canvas Model</vt:lpstr>
      <vt:lpstr>PowerPoint Sunusu</vt:lpstr>
      <vt:lpstr>Financing Sought</vt:lpstr>
      <vt:lpstr>Financing Sought</vt:lpstr>
      <vt:lpstr>Conclusion</vt:lpstr>
      <vt:lpstr>Thank you for listening 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Windows Kullanıcısı</dc:creator>
  <cp:lastModifiedBy>Ahmet Tuğrul Berber</cp:lastModifiedBy>
  <cp:revision>61</cp:revision>
  <dcterms:created xsi:type="dcterms:W3CDTF">2022-05-21T18:56:23Z</dcterms:created>
  <dcterms:modified xsi:type="dcterms:W3CDTF">2024-01-11T11:32:28Z</dcterms:modified>
</cp:coreProperties>
</file>